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79" r:id="rId2"/>
    <p:sldId id="337" r:id="rId3"/>
    <p:sldId id="282" r:id="rId4"/>
    <p:sldId id="284" r:id="rId5"/>
    <p:sldId id="338" r:id="rId6"/>
    <p:sldId id="342" r:id="rId7"/>
    <p:sldId id="339" r:id="rId8"/>
    <p:sldId id="343" r:id="rId9"/>
    <p:sldId id="344" r:id="rId10"/>
    <p:sldId id="285" r:id="rId11"/>
    <p:sldId id="286" r:id="rId12"/>
    <p:sldId id="287" r:id="rId13"/>
    <p:sldId id="290" r:id="rId14"/>
    <p:sldId id="293" r:id="rId15"/>
    <p:sldId id="294" r:id="rId16"/>
    <p:sldId id="275" r:id="rId17"/>
    <p:sldId id="276" r:id="rId18"/>
    <p:sldId id="292" r:id="rId19"/>
    <p:sldId id="289" r:id="rId20"/>
    <p:sldId id="299" r:id="rId21"/>
    <p:sldId id="301" r:id="rId22"/>
    <p:sldId id="302" r:id="rId23"/>
    <p:sldId id="304" r:id="rId24"/>
    <p:sldId id="305" r:id="rId25"/>
    <p:sldId id="306" r:id="rId26"/>
    <p:sldId id="308" r:id="rId27"/>
    <p:sldId id="311" r:id="rId28"/>
    <p:sldId id="297" r:id="rId29"/>
    <p:sldId id="312" r:id="rId30"/>
    <p:sldId id="315" r:id="rId31"/>
    <p:sldId id="318" r:id="rId32"/>
    <p:sldId id="319" r:id="rId33"/>
    <p:sldId id="265" r:id="rId34"/>
    <p:sldId id="266" r:id="rId35"/>
    <p:sldId id="320" r:id="rId36"/>
    <p:sldId id="321" r:id="rId37"/>
    <p:sldId id="267" r:id="rId38"/>
    <p:sldId id="268" r:id="rId39"/>
    <p:sldId id="269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30" r:id="rId48"/>
    <p:sldId id="329" r:id="rId49"/>
    <p:sldId id="336" r:id="rId50"/>
    <p:sldId id="333" r:id="rId51"/>
    <p:sldId id="334" r:id="rId52"/>
    <p:sldId id="271" r:id="rId53"/>
    <p:sldId id="272" r:id="rId54"/>
    <p:sldId id="335" r:id="rId55"/>
    <p:sldId id="273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tion par défaut" id="{ED2239BC-EE35-4441-9869-EEBAD84483EC}">
          <p14:sldIdLst>
            <p14:sldId id="279"/>
            <p14:sldId id="337"/>
          </p14:sldIdLst>
        </p14:section>
        <p14:section name="introduction" id="{E3E8B9A1-55A8-47C4-B062-E756FA8BB828}">
          <p14:sldIdLst>
            <p14:sldId id="282"/>
            <p14:sldId id="284"/>
          </p14:sldIdLst>
        </p14:section>
        <p14:section name="CCA" id="{44FD5EB8-EDBA-437B-ABD0-579086F9FB0F}">
          <p14:sldIdLst>
            <p14:sldId id="285"/>
          </p14:sldIdLst>
        </p14:section>
        <p14:section name="onCCA algorithm" id="{DF7CC1C1-A723-4A7A-9FEF-AEE1C5C13A0C}">
          <p14:sldIdLst>
            <p14:sldId id="286"/>
            <p14:sldId id="287"/>
            <p14:sldId id="290"/>
            <p14:sldId id="293"/>
            <p14:sldId id="294"/>
            <p14:sldId id="275"/>
            <p14:sldId id="276"/>
            <p14:sldId id="292"/>
            <p14:sldId id="289"/>
            <p14:sldId id="299"/>
            <p14:sldId id="301"/>
            <p14:sldId id="302"/>
            <p14:sldId id="304"/>
            <p14:sldId id="305"/>
            <p14:sldId id="306"/>
            <p14:sldId id="308"/>
            <p14:sldId id="311"/>
            <p14:sldId id="297"/>
            <p14:sldId id="312"/>
            <p14:sldId id="315"/>
            <p14:sldId id="318"/>
            <p14:sldId id="319"/>
          </p14:sldIdLst>
        </p14:section>
        <p14:section name="Analysis of bridges" id="{D3AEE0C3-3324-4FFB-9085-17A0BCCAF27F}">
          <p14:sldIdLst>
            <p14:sldId id="265"/>
            <p14:sldId id="266"/>
            <p14:sldId id="320"/>
            <p14:sldId id="321"/>
            <p14:sldId id="267"/>
            <p14:sldId id="268"/>
            <p14:sldId id="269"/>
          </p14:sldIdLst>
        </p14:section>
        <p14:section name="simulations" id="{5C12B222-BC74-48B2-9B43-321AF7B73AF9}">
          <p14:sldIdLst>
            <p14:sldId id="322"/>
            <p14:sldId id="323"/>
            <p14:sldId id="324"/>
            <p14:sldId id="325"/>
          </p14:sldIdLst>
        </p14:section>
        <p14:section name="application" id="{CCD8415A-3F35-4627-96A9-43FB89AAD419}">
          <p14:sldIdLst>
            <p14:sldId id="326"/>
            <p14:sldId id="327"/>
            <p14:sldId id="328"/>
            <p14:sldId id="330"/>
            <p14:sldId id="329"/>
            <p14:sldId id="336"/>
          </p14:sldIdLst>
        </p14:section>
        <p14:section name="conclusions" id="{C856F282-521B-47D0-9F72-1889815B7893}">
          <p14:sldIdLst>
            <p14:sldId id="333"/>
            <p14:sldId id="334"/>
            <p14:sldId id="271"/>
            <p14:sldId id="272"/>
            <p14:sldId id="335"/>
            <p14:sldId id="273"/>
          </p14:sldIdLst>
        </p14:section>
        <p14:section name="Section sans titre" id="{FA1A1324-BCC8-44F0-9592-616E6E87B18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718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71" autoAdjust="0"/>
  </p:normalViewPr>
  <p:slideViewPr>
    <p:cSldViewPr>
      <p:cViewPr>
        <p:scale>
          <a:sx n="66" d="100"/>
          <a:sy n="66" d="100"/>
        </p:scale>
        <p:origin x="-13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7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9A884-87BA-40EF-8587-DE3DBEA570C5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1C24B-9C99-4860-943E-6421198B37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7153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1C24B-9C99-4860-943E-6421198B37B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9947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1F4-9EA0-423F-8DF3-057E83CC65E5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9188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7D84-8297-43C9-8188-F4E651CAB916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3050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3507-DBD5-4CFD-ADC1-A269FC9C1EBD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988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4925-FA6D-47F3-BB07-4B5FA81C1405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9463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CF82-8AAA-469A-BF75-4EB3FF10592F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2252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E21-D8D3-43F4-99F4-72B8E7C9DB72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2157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8050-6C55-4B53-B3E5-4019D890109F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154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F4D-0C8F-4FA5-B56F-D7E3F30013E9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6580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1873-EDED-45BD-9169-6699DC0024E8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4745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F626-D653-474C-8863-93B41422B1A6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0108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832-0B91-4BCF-BCA7-B13274A443D6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2359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BFFE4-5D8C-46B6-83D0-131AFD663AAF}" type="datetime1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9E4E-A2E9-4F3F-8E83-7A23F57156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030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0zrDooebMAhUDtxQKHfpjCkkQjRwIBw&amp;url=http://www.quotidianopiemontese.it/2014/08/02/futuro-dei-veicoli-in-citta-si-chiama-e7-trike-pratico-leggero-volta-usato-si-piega-come-valigia/polito-logo/&amp;psig=AFQjCNEWzecFToSjjdjVHZsxmIoektYqcQ&amp;ust=146375161035862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it/url?sa=i&amp;rct=j&amp;q=&amp;esrc=s&amp;source=images&amp;cd=&amp;cad=rja&amp;uact=8&amp;ved=0ahUKEwiohqKKoubMAhXIXRQKHWsFDzYQjRwIBw&amp;url=http://webmastercentre.co.uk/web-design-testimonial/sandra-winfield-project-co-ordinator-cascade-fellows-university-nottingham&amp;psig=AFQjCNGFJqxcNrEfcHocKM0QiEBlWDZGcA&amp;ust=1463751682161728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62" y="2130425"/>
            <a:ext cx="8691673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Growing Curvilinear Component Analysis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>
                <a:solidFill>
                  <a:srgbClr val="7030A0"/>
                </a:solidFill>
              </a:rPr>
              <a:t>G</a:t>
            </a:r>
            <a:r>
              <a:rPr lang="en-US" dirty="0" smtClean="0">
                <a:solidFill>
                  <a:srgbClr val="7030A0"/>
                </a:solidFill>
              </a:rPr>
              <a:t>CCA</a:t>
            </a:r>
            <a:r>
              <a:rPr lang="en-US" dirty="0" smtClean="0"/>
              <a:t>)  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208" y="3717032"/>
            <a:ext cx="4131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Cirrincione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University of Picardie Jules Verne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Lab.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LTI, Amiens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France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University of Nottingham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Dept. Electrical Eng., Nottingham, UK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exin@u-picardie.fr</a:t>
            </a:r>
          </a:p>
          <a:p>
            <a:endParaRPr lang="it-IT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3717032"/>
            <a:ext cx="340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Randazzo</a:t>
            </a:r>
          </a:p>
          <a:p>
            <a:pPr algn="ctr"/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Politecnico di Torino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DET, Torino,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Italy</a:t>
            </a:r>
          </a:p>
          <a:p>
            <a:pPr algn="ctr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vincenzorandazzo@msn.com </a:t>
            </a:r>
          </a:p>
        </p:txBody>
      </p:sp>
      <p:pic>
        <p:nvPicPr>
          <p:cNvPr id="11" name="Picture 10" descr="http://www.formation-et-cours.com/wp-content/uploads/2010/02/Universite-de-Picardie-Jules-Verne-UPJ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" y="141826"/>
            <a:ext cx="1192212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quotidianopiemontese.it/wp-content/uploads/2014/08/Polito-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5114" y="0"/>
            <a:ext cx="1943100" cy="1943100"/>
          </a:xfrm>
          <a:prstGeom prst="rect">
            <a:avLst/>
          </a:prstGeom>
          <a:noFill/>
        </p:spPr>
      </p:pic>
      <p:pic>
        <p:nvPicPr>
          <p:cNvPr id="9220" name="Picture 4" descr="http://webmastercentre.co.uk/sites/default/files/testimonial/screenshots/UoN-UK-C-M.BlueRGB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0622" y="197810"/>
            <a:ext cx="3082372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15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5911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Curvilinear Component Analysis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55" y="1079281"/>
            <a:ext cx="3638912" cy="2925783"/>
          </a:xfrm>
          <a:prstGeom prst="rect">
            <a:avLst/>
          </a:prstGeom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2990166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02" name="Equation" r:id="rId4" imgW="114120" imgH="215640" progId="Equation.3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0463739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03" name="Equation" r:id="rId5" imgW="114120" imgH="215640" progId="Equation.3">
              <p:embed/>
            </p:oleObj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7164931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04" name="Equation" r:id="rId6" imgW="114120" imgH="215640" progId="Equation.3">
              <p:embed/>
            </p:oleObj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5720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41066862"/>
              </p:ext>
            </p:extLst>
          </p:nvPr>
        </p:nvGraphicFramePr>
        <p:xfrm>
          <a:off x="983016" y="4510256"/>
          <a:ext cx="7198853" cy="1944216"/>
        </p:xfrm>
        <a:graphic>
          <a:graphicData uri="http://schemas.openxmlformats.org/presentationml/2006/ole">
            <p:oleObj spid="_x0000_s2005" name="Equation" r:id="rId7" imgW="3479760" imgH="939600" progId="Equation.3">
              <p:embed/>
            </p:oleObj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7706153"/>
              </p:ext>
            </p:extLst>
          </p:nvPr>
        </p:nvGraphicFramePr>
        <p:xfrm>
          <a:off x="0" y="846138"/>
          <a:ext cx="2763837" cy="669925"/>
        </p:xfrm>
        <a:graphic>
          <a:graphicData uri="http://schemas.openxmlformats.org/presentationml/2006/ole">
            <p:oleObj spid="_x0000_s2006" name="Equation" r:id="rId8" imgW="1993680" imgH="482400" progId="Equation.3">
              <p:embed/>
            </p:oleObj>
          </a:graphicData>
        </a:graphic>
      </p:graphicFrame>
      <p:grpSp>
        <p:nvGrpSpPr>
          <p:cNvPr id="31" name="Groupe 30"/>
          <p:cNvGrpSpPr/>
          <p:nvPr/>
        </p:nvGrpSpPr>
        <p:grpSpPr>
          <a:xfrm>
            <a:off x="5940152" y="1340768"/>
            <a:ext cx="2454282" cy="695980"/>
            <a:chOff x="5940152" y="1340768"/>
            <a:chExt cx="2454282" cy="695980"/>
          </a:xfrm>
        </p:grpSpPr>
        <p:cxnSp>
          <p:nvCxnSpPr>
            <p:cNvPr id="17" name="Connecteur droit avec flèche 16"/>
            <p:cNvCxnSpPr/>
            <p:nvPr/>
          </p:nvCxnSpPr>
          <p:spPr>
            <a:xfrm flipH="1">
              <a:off x="5940152" y="1628800"/>
              <a:ext cx="978626" cy="4079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6630746" y="1340768"/>
              <a:ext cx="1763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C00000"/>
                  </a:solidFill>
                </a:rPr>
                <a:t>projection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38058" y="2132857"/>
            <a:ext cx="2405750" cy="1174486"/>
            <a:chOff x="438058" y="2132857"/>
            <a:chExt cx="2405750" cy="1174486"/>
          </a:xfrm>
        </p:grpSpPr>
        <p:cxnSp>
          <p:nvCxnSpPr>
            <p:cNvPr id="19" name="Connecteur droit avec flèche 18"/>
            <p:cNvCxnSpPr/>
            <p:nvPr/>
          </p:nvCxnSpPr>
          <p:spPr>
            <a:xfrm flipV="1">
              <a:off x="1907704" y="2132857"/>
              <a:ext cx="936104" cy="8513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438058" y="2661012"/>
              <a:ext cx="17636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C00000"/>
                  </a:solidFill>
                </a:rPr>
                <a:t>vector</a:t>
              </a:r>
              <a:endParaRPr lang="fr-FR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fr-FR" dirty="0" err="1" smtClean="0">
                  <a:solidFill>
                    <a:srgbClr val="C00000"/>
                  </a:solidFill>
                </a:rPr>
                <a:t>quantization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200800" y="1772816"/>
            <a:ext cx="1763688" cy="1100566"/>
            <a:chOff x="7128792" y="5219787"/>
            <a:chExt cx="1763688" cy="1100566"/>
          </a:xfrm>
        </p:grpSpPr>
        <p:cxnSp>
          <p:nvCxnSpPr>
            <p:cNvPr id="25" name="Connecteur droit avec flèche 24"/>
            <p:cNvCxnSpPr>
              <a:stCxn id="26" idx="0"/>
            </p:cNvCxnSpPr>
            <p:nvPr/>
          </p:nvCxnSpPr>
          <p:spPr>
            <a:xfrm flipH="1" flipV="1">
              <a:off x="7832862" y="5219787"/>
              <a:ext cx="177774" cy="73123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7128792" y="5951021"/>
              <a:ext cx="176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70C0"/>
                  </a:solidFill>
                </a:rPr>
                <a:t>local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83568" y="3336546"/>
            <a:ext cx="1763688" cy="1100566"/>
            <a:chOff x="7128792" y="5219787"/>
            <a:chExt cx="1763688" cy="1100566"/>
          </a:xfrm>
        </p:grpSpPr>
        <p:cxnSp>
          <p:nvCxnSpPr>
            <p:cNvPr id="28" name="Connecteur droit avec flèche 27"/>
            <p:cNvCxnSpPr>
              <a:stCxn id="29" idx="0"/>
            </p:cNvCxnSpPr>
            <p:nvPr/>
          </p:nvCxnSpPr>
          <p:spPr>
            <a:xfrm flipH="1" flipV="1">
              <a:off x="7832862" y="5219787"/>
              <a:ext cx="177774" cy="73123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7128792" y="5951021"/>
              <a:ext cx="176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0070C0"/>
                  </a:solidFill>
                </a:rPr>
                <a:t>dynamic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sp>
        <p:nvSpPr>
          <p:cNvPr id="32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</a:t>
            </a:r>
            <a:r>
              <a:rPr lang="fr-FR" sz="1600" dirty="0" smtClean="0"/>
              <a:t>      CCA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6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e 74"/>
          <p:cNvGrpSpPr/>
          <p:nvPr/>
        </p:nvGrpSpPr>
        <p:grpSpPr>
          <a:xfrm>
            <a:off x="3293064" y="116632"/>
            <a:ext cx="2304256" cy="792088"/>
            <a:chOff x="3293064" y="116632"/>
            <a:chExt cx="2304256" cy="792088"/>
          </a:xfrm>
        </p:grpSpPr>
        <p:sp>
          <p:nvSpPr>
            <p:cNvPr id="10" name="3 Elipse"/>
            <p:cNvSpPr/>
            <p:nvPr/>
          </p:nvSpPr>
          <p:spPr>
            <a:xfrm>
              <a:off x="4013192" y="116632"/>
              <a:ext cx="864000" cy="18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6 Conector recto de flecha"/>
            <p:cNvCxnSpPr>
              <a:stCxn id="10" idx="4"/>
              <a:endCxn id="43" idx="0"/>
            </p:cNvCxnSpPr>
            <p:nvPr/>
          </p:nvCxnSpPr>
          <p:spPr>
            <a:xfrm>
              <a:off x="4445192" y="296632"/>
              <a:ext cx="0" cy="18004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75 Rectángulo"/>
            <p:cNvSpPr/>
            <p:nvPr/>
          </p:nvSpPr>
          <p:spPr>
            <a:xfrm>
              <a:off x="3293064" y="476672"/>
              <a:ext cx="2304256" cy="4320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Network initialization with two neurons (</a:t>
              </a:r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initial seed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4" name="CasellaDiTesto 104"/>
          <p:cNvSpPr txBox="1"/>
          <p:nvPr/>
        </p:nvSpPr>
        <p:spPr>
          <a:xfrm>
            <a:off x="3655691" y="5147900"/>
            <a:ext cx="176849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CCA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algorithm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5004048" y="1997224"/>
            <a:ext cx="3024336" cy="1584176"/>
            <a:chOff x="4932040" y="1997224"/>
            <a:chExt cx="3024336" cy="1584176"/>
          </a:xfrm>
        </p:grpSpPr>
        <p:cxnSp>
          <p:nvCxnSpPr>
            <p:cNvPr id="77" name="Straight Arrow Connector 9"/>
            <p:cNvCxnSpPr/>
            <p:nvPr/>
          </p:nvCxnSpPr>
          <p:spPr>
            <a:xfrm>
              <a:off x="6372200" y="1997224"/>
              <a:ext cx="0" cy="1584176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10"/>
            <p:cNvCxnSpPr/>
            <p:nvPr/>
          </p:nvCxnSpPr>
          <p:spPr>
            <a:xfrm rot="5400000">
              <a:off x="7164288" y="2789312"/>
              <a:ext cx="0" cy="1584176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11"/>
            <p:cNvSpPr txBox="1"/>
            <p:nvPr/>
          </p:nvSpPr>
          <p:spPr>
            <a:xfrm>
              <a:off x="4932040" y="2717304"/>
              <a:ext cx="1320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latent space</a:t>
              </a:r>
              <a:endParaRPr lang="it-IT" dirty="0"/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323528" y="1844824"/>
            <a:ext cx="3024336" cy="2511897"/>
            <a:chOff x="251520" y="1844824"/>
            <a:chExt cx="3024336" cy="2511897"/>
          </a:xfrm>
        </p:grpSpPr>
        <p:cxnSp>
          <p:nvCxnSpPr>
            <p:cNvPr id="81" name="Straight Arrow Connector 4"/>
            <p:cNvCxnSpPr/>
            <p:nvPr/>
          </p:nvCxnSpPr>
          <p:spPr>
            <a:xfrm>
              <a:off x="1691680" y="1844824"/>
              <a:ext cx="0" cy="1584176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5"/>
            <p:cNvCxnSpPr/>
            <p:nvPr/>
          </p:nvCxnSpPr>
          <p:spPr>
            <a:xfrm flipV="1">
              <a:off x="611560" y="3429001"/>
              <a:ext cx="1080120" cy="927720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6"/>
            <p:cNvCxnSpPr/>
            <p:nvPr/>
          </p:nvCxnSpPr>
          <p:spPr>
            <a:xfrm rot="5400000">
              <a:off x="2483768" y="2636912"/>
              <a:ext cx="0" cy="1584176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"/>
            <p:cNvSpPr txBox="1"/>
            <p:nvPr/>
          </p:nvSpPr>
          <p:spPr>
            <a:xfrm>
              <a:off x="251520" y="2564904"/>
              <a:ext cx="1208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data space</a:t>
              </a:r>
              <a:endParaRPr lang="it-IT" dirty="0"/>
            </a:p>
          </p:txBody>
        </p:sp>
        <p:sp>
          <p:nvSpPr>
            <p:cNvPr id="85" name="Ovale 31"/>
            <p:cNvSpPr/>
            <p:nvPr/>
          </p:nvSpPr>
          <p:spPr>
            <a:xfrm>
              <a:off x="2587858" y="315637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31"/>
            <p:cNvSpPr/>
            <p:nvPr/>
          </p:nvSpPr>
          <p:spPr>
            <a:xfrm>
              <a:off x="1852499" y="243629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7" name="Group 16"/>
          <p:cNvGrpSpPr/>
          <p:nvPr/>
        </p:nvGrpSpPr>
        <p:grpSpPr>
          <a:xfrm>
            <a:off x="2059285" y="2028766"/>
            <a:ext cx="1339610" cy="1728192"/>
            <a:chOff x="1987277" y="2028766"/>
            <a:chExt cx="1339610" cy="1728192"/>
          </a:xfrm>
        </p:grpSpPr>
        <p:sp>
          <p:nvSpPr>
            <p:cNvPr id="88" name="Oval 14"/>
            <p:cNvSpPr/>
            <p:nvPr/>
          </p:nvSpPr>
          <p:spPr>
            <a:xfrm rot="2700000">
              <a:off x="1435730" y="2580313"/>
              <a:ext cx="1728192" cy="62509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TextBox 15"/>
            <p:cNvSpPr txBox="1"/>
            <p:nvPr/>
          </p:nvSpPr>
          <p:spPr>
            <a:xfrm>
              <a:off x="2699792" y="2420888"/>
              <a:ext cx="627095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seed</a:t>
              </a:r>
              <a:endParaRPr lang="it-IT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6335362" y="2730436"/>
            <a:ext cx="1318926" cy="954781"/>
            <a:chOff x="6263354" y="2730436"/>
            <a:chExt cx="1318926" cy="954781"/>
          </a:xfrm>
        </p:grpSpPr>
        <p:sp>
          <p:nvSpPr>
            <p:cNvPr id="91" name="Ovale 31"/>
            <p:cNvSpPr/>
            <p:nvPr/>
          </p:nvSpPr>
          <p:spPr>
            <a:xfrm>
              <a:off x="6263354" y="3469193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Ovale 31"/>
            <p:cNvSpPr/>
            <p:nvPr/>
          </p:nvSpPr>
          <p:spPr>
            <a:xfrm>
              <a:off x="7366256" y="2730436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72008" y="1700808"/>
            <a:ext cx="7452320" cy="1984409"/>
            <a:chOff x="0" y="1700808"/>
            <a:chExt cx="7452320" cy="1984409"/>
          </a:xfrm>
        </p:grpSpPr>
        <p:sp>
          <p:nvSpPr>
            <p:cNvPr id="94" name="Arc 93"/>
            <p:cNvSpPr/>
            <p:nvPr/>
          </p:nvSpPr>
          <p:spPr>
            <a:xfrm>
              <a:off x="0" y="3264389"/>
              <a:ext cx="6156176" cy="420828"/>
            </a:xfrm>
            <a:prstGeom prst="arc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Arc 94"/>
            <p:cNvSpPr/>
            <p:nvPr/>
          </p:nvSpPr>
          <p:spPr>
            <a:xfrm>
              <a:off x="1852498" y="1700808"/>
              <a:ext cx="5599822" cy="1880592"/>
            </a:xfrm>
            <a:prstGeom prst="arc">
              <a:avLst>
                <a:gd name="adj1" fmla="val 11164427"/>
                <a:gd name="adj2" fmla="val 0"/>
              </a:avLst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7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342980" y="2060848"/>
            <a:ext cx="8045444" cy="4822795"/>
            <a:chOff x="342980" y="2060848"/>
            <a:chExt cx="8045444" cy="4822795"/>
          </a:xfrm>
        </p:grpSpPr>
        <p:grpSp>
          <p:nvGrpSpPr>
            <p:cNvPr id="3" name="Groupe 2"/>
            <p:cNvGrpSpPr/>
            <p:nvPr/>
          </p:nvGrpSpPr>
          <p:grpSpPr>
            <a:xfrm>
              <a:off x="899592" y="2060848"/>
              <a:ext cx="7488832" cy="4822795"/>
              <a:chOff x="899592" y="2060848"/>
              <a:chExt cx="7488832" cy="4822795"/>
            </a:xfrm>
          </p:grpSpPr>
          <p:grpSp>
            <p:nvGrpSpPr>
              <p:cNvPr id="69" name="Gruppo 60"/>
              <p:cNvGrpSpPr/>
              <p:nvPr/>
            </p:nvGrpSpPr>
            <p:grpSpPr>
              <a:xfrm>
                <a:off x="899592" y="2060848"/>
                <a:ext cx="5328592" cy="2376264"/>
                <a:chOff x="899592" y="2060848"/>
                <a:chExt cx="5328592" cy="2376264"/>
              </a:xfrm>
            </p:grpSpPr>
            <p:sp>
              <p:nvSpPr>
                <p:cNvPr id="70" name="Rettangolo 24"/>
                <p:cNvSpPr/>
                <p:nvPr/>
              </p:nvSpPr>
              <p:spPr>
                <a:xfrm>
                  <a:off x="899592" y="2060848"/>
                  <a:ext cx="5328592" cy="208823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71" name="Gruppo 28"/>
                <p:cNvGrpSpPr/>
                <p:nvPr/>
              </p:nvGrpSpPr>
              <p:grpSpPr>
                <a:xfrm>
                  <a:off x="899592" y="3790781"/>
                  <a:ext cx="619567" cy="646331"/>
                  <a:chOff x="7624841" y="4005064"/>
                  <a:chExt cx="619567" cy="646331"/>
                </a:xfrm>
              </p:grpSpPr>
              <p:sp>
                <p:nvSpPr>
                  <p:cNvPr id="72" name="CasellaDiTesto 29"/>
                  <p:cNvSpPr txBox="1"/>
                  <p:nvPr/>
                </p:nvSpPr>
                <p:spPr>
                  <a:xfrm>
                    <a:off x="7624841" y="4005064"/>
                    <a:ext cx="55976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dirty="0" smtClean="0"/>
                      <a:t>t = </a:t>
                    </a:r>
                    <a:r>
                      <a:rPr lang="it-IT" dirty="0" err="1" smtClean="0"/>
                      <a:t>t</a:t>
                    </a:r>
                    <a:endParaRPr lang="it-IT" dirty="0" smtClean="0"/>
                  </a:p>
                  <a:p>
                    <a:endParaRPr lang="it-IT" dirty="0"/>
                  </a:p>
                </p:txBody>
              </p:sp>
              <p:sp>
                <p:nvSpPr>
                  <p:cNvPr id="73" name="CasellaDiTesto 30"/>
                  <p:cNvSpPr txBox="1"/>
                  <p:nvPr/>
                </p:nvSpPr>
                <p:spPr>
                  <a:xfrm>
                    <a:off x="7994018" y="4149080"/>
                    <a:ext cx="250390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000" dirty="0" smtClean="0"/>
                      <a:t>0</a:t>
                    </a:r>
                    <a:endParaRPr lang="it-IT" sz="1000" dirty="0"/>
                  </a:p>
                </p:txBody>
              </p:sp>
            </p:grpSp>
          </p:grpSp>
          <p:grpSp>
            <p:nvGrpSpPr>
              <p:cNvPr id="74" name="Gruppo 59"/>
              <p:cNvGrpSpPr/>
              <p:nvPr/>
            </p:nvGrpSpPr>
            <p:grpSpPr>
              <a:xfrm>
                <a:off x="2987824" y="4077072"/>
                <a:ext cx="5400600" cy="2806571"/>
                <a:chOff x="2987824" y="4077072"/>
                <a:chExt cx="5400600" cy="2806571"/>
              </a:xfrm>
            </p:grpSpPr>
            <p:grpSp>
              <p:nvGrpSpPr>
                <p:cNvPr id="75" name="Gruppo 58"/>
                <p:cNvGrpSpPr/>
                <p:nvPr/>
              </p:nvGrpSpPr>
              <p:grpSpPr>
                <a:xfrm>
                  <a:off x="2987824" y="4077072"/>
                  <a:ext cx="5328592" cy="2664296"/>
                  <a:chOff x="2987824" y="4077072"/>
                  <a:chExt cx="5328592" cy="2664296"/>
                </a:xfrm>
              </p:grpSpPr>
              <p:sp>
                <p:nvSpPr>
                  <p:cNvPr id="79" name="Rettangolo 23"/>
                  <p:cNvSpPr/>
                  <p:nvPr/>
                </p:nvSpPr>
                <p:spPr>
                  <a:xfrm>
                    <a:off x="2987824" y="4509120"/>
                    <a:ext cx="5328592" cy="2088232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80" name="Ovale 4"/>
                  <p:cNvSpPr/>
                  <p:nvPr/>
                </p:nvSpPr>
                <p:spPr>
                  <a:xfrm>
                    <a:off x="4191711" y="5949280"/>
                    <a:ext cx="216024" cy="21602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1" name="Ovale 5"/>
                  <p:cNvSpPr/>
                  <p:nvPr/>
                </p:nvSpPr>
                <p:spPr>
                  <a:xfrm>
                    <a:off x="5612364" y="5926967"/>
                    <a:ext cx="216024" cy="21602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2" name="Ovale 6"/>
                  <p:cNvSpPr/>
                  <p:nvPr/>
                </p:nvSpPr>
                <p:spPr>
                  <a:xfrm>
                    <a:off x="3419872" y="6061044"/>
                    <a:ext cx="216024" cy="21602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3" name="Ovale 7"/>
                  <p:cNvSpPr/>
                  <p:nvPr/>
                </p:nvSpPr>
                <p:spPr>
                  <a:xfrm>
                    <a:off x="7452320" y="5773012"/>
                    <a:ext cx="216024" cy="21602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84" name="Connettore 1 9"/>
                  <p:cNvCxnSpPr>
                    <a:stCxn id="88" idx="5"/>
                    <a:endCxn id="81" idx="5"/>
                  </p:cNvCxnSpPr>
                  <p:nvPr/>
                </p:nvCxnSpPr>
                <p:spPr>
                  <a:xfrm>
                    <a:off x="4644624" y="5463283"/>
                    <a:ext cx="1152128" cy="64807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CasellaDiTesto 19"/>
                  <p:cNvSpPr txBox="1"/>
                  <p:nvPr/>
                </p:nvSpPr>
                <p:spPr>
                  <a:xfrm>
                    <a:off x="4100196" y="5206887"/>
                    <a:ext cx="3561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b="1" dirty="0" smtClean="0"/>
                      <a:t>w</a:t>
                    </a:r>
                    <a:endParaRPr lang="it-IT" b="1" dirty="0"/>
                  </a:p>
                </p:txBody>
              </p:sp>
              <p:sp>
                <p:nvSpPr>
                  <p:cNvPr id="86" name="CasellaDiTesto 20"/>
                  <p:cNvSpPr txBox="1"/>
                  <p:nvPr/>
                </p:nvSpPr>
                <p:spPr>
                  <a:xfrm>
                    <a:off x="5796136" y="5949280"/>
                    <a:ext cx="3080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b="1" dirty="0" smtClean="0"/>
                      <a:t>n</a:t>
                    </a:r>
                    <a:endParaRPr lang="it-IT" b="1" dirty="0"/>
                  </a:p>
                </p:txBody>
              </p:sp>
              <p:sp>
                <p:nvSpPr>
                  <p:cNvPr id="87" name="Ovale 22"/>
                  <p:cNvSpPr/>
                  <p:nvPr/>
                </p:nvSpPr>
                <p:spPr>
                  <a:xfrm>
                    <a:off x="3233665" y="4077072"/>
                    <a:ext cx="2664296" cy="266429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8" name="Ovale 3"/>
                  <p:cNvSpPr/>
                  <p:nvPr/>
                </p:nvSpPr>
                <p:spPr>
                  <a:xfrm>
                    <a:off x="4460236" y="5278895"/>
                    <a:ext cx="216024" cy="21602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89" name="Connettore 2 43"/>
                  <p:cNvCxnSpPr>
                    <a:stCxn id="88" idx="7"/>
                  </p:cNvCxnSpPr>
                  <p:nvPr/>
                </p:nvCxnSpPr>
                <p:spPr>
                  <a:xfrm flipV="1">
                    <a:off x="4644624" y="4797153"/>
                    <a:ext cx="1079504" cy="51337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Connettore 1 48"/>
                  <p:cNvCxnSpPr>
                    <a:stCxn id="88" idx="3"/>
                  </p:cNvCxnSpPr>
                  <p:nvPr/>
                </p:nvCxnSpPr>
                <p:spPr>
                  <a:xfrm flipH="1">
                    <a:off x="4283968" y="5463283"/>
                    <a:ext cx="207904" cy="63001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1" name="Gruppo 51"/>
                  <p:cNvGrpSpPr/>
                  <p:nvPr/>
                </p:nvGrpSpPr>
                <p:grpSpPr>
                  <a:xfrm>
                    <a:off x="4932040" y="4653136"/>
                    <a:ext cx="417197" cy="646331"/>
                    <a:chOff x="7624841" y="4005064"/>
                    <a:chExt cx="417197" cy="646331"/>
                  </a:xfrm>
                </p:grpSpPr>
                <p:sp>
                  <p:nvSpPr>
                    <p:cNvPr id="93" name="CasellaDiTesto 52"/>
                    <p:cNvSpPr txBox="1"/>
                    <p:nvPr/>
                  </p:nvSpPr>
                  <p:spPr>
                    <a:xfrm>
                      <a:off x="7624841" y="4005064"/>
                      <a:ext cx="29848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b="1" dirty="0" smtClean="0"/>
                        <a:t>T</a:t>
                      </a:r>
                    </a:p>
                    <a:p>
                      <a:endParaRPr lang="it-IT" b="1" dirty="0"/>
                    </a:p>
                  </p:txBody>
                </p:sp>
                <p:sp>
                  <p:nvSpPr>
                    <p:cNvPr id="94" name="CasellaDiTesto 53"/>
                    <p:cNvSpPr txBox="1"/>
                    <p:nvPr/>
                  </p:nvSpPr>
                  <p:spPr>
                    <a:xfrm>
                      <a:off x="7740352" y="4149080"/>
                      <a:ext cx="30168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sz="1000" b="1" dirty="0" smtClean="0"/>
                        <a:t>W</a:t>
                      </a:r>
                      <a:endParaRPr lang="it-IT" sz="1000" b="1" dirty="0"/>
                    </a:p>
                  </p:txBody>
                </p:sp>
              </p:grpSp>
              <p:sp>
                <p:nvSpPr>
                  <p:cNvPr id="92" name="CasellaDiTesto 55"/>
                  <p:cNvSpPr txBox="1"/>
                  <p:nvPr/>
                </p:nvSpPr>
                <p:spPr>
                  <a:xfrm>
                    <a:off x="5076056" y="5435932"/>
                    <a:ext cx="64440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dirty="0" smtClean="0"/>
                      <a:t>edge</a:t>
                    </a:r>
                    <a:endParaRPr lang="it-IT" dirty="0"/>
                  </a:p>
                </p:txBody>
              </p:sp>
            </p:grpSp>
            <p:grpSp>
              <p:nvGrpSpPr>
                <p:cNvPr id="76" name="Gruppo 27"/>
                <p:cNvGrpSpPr/>
                <p:nvPr/>
              </p:nvGrpSpPr>
              <p:grpSpPr>
                <a:xfrm>
                  <a:off x="7768857" y="6237312"/>
                  <a:ext cx="619567" cy="646331"/>
                  <a:chOff x="7624841" y="4005064"/>
                  <a:chExt cx="619567" cy="646331"/>
                </a:xfrm>
              </p:grpSpPr>
              <p:sp>
                <p:nvSpPr>
                  <p:cNvPr id="77" name="CasellaDiTesto 25"/>
                  <p:cNvSpPr txBox="1"/>
                  <p:nvPr/>
                </p:nvSpPr>
                <p:spPr>
                  <a:xfrm>
                    <a:off x="7624841" y="4005064"/>
                    <a:ext cx="55976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dirty="0" smtClean="0"/>
                      <a:t>t &lt; </a:t>
                    </a:r>
                    <a:r>
                      <a:rPr lang="it-IT" dirty="0" err="1" smtClean="0"/>
                      <a:t>t</a:t>
                    </a:r>
                    <a:endParaRPr lang="it-IT" dirty="0" smtClean="0"/>
                  </a:p>
                  <a:p>
                    <a:endParaRPr lang="it-IT" dirty="0"/>
                  </a:p>
                </p:txBody>
              </p:sp>
              <p:sp>
                <p:nvSpPr>
                  <p:cNvPr id="78" name="CasellaDiTesto 26"/>
                  <p:cNvSpPr txBox="1"/>
                  <p:nvPr/>
                </p:nvSpPr>
                <p:spPr>
                  <a:xfrm>
                    <a:off x="7994018" y="4149080"/>
                    <a:ext cx="250390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000" dirty="0" smtClean="0"/>
                      <a:t>0</a:t>
                    </a:r>
                    <a:endParaRPr lang="it-IT" sz="1000" dirty="0"/>
                  </a:p>
                </p:txBody>
              </p:sp>
            </p:grpSp>
          </p:grpSp>
        </p:grpSp>
        <p:sp>
          <p:nvSpPr>
            <p:cNvPr id="108" name="CasellaDiTesto 41"/>
            <p:cNvSpPr txBox="1"/>
            <p:nvPr/>
          </p:nvSpPr>
          <p:spPr>
            <a:xfrm>
              <a:off x="342980" y="5014917"/>
              <a:ext cx="1492716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nonstationary</a:t>
              </a:r>
            </a:p>
            <a:p>
              <a:pPr algn="ctr"/>
              <a:r>
                <a:rPr lang="it-IT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(jump)</a:t>
              </a:r>
              <a:endParaRPr lang="it-IT" dirty="0" smtClean="0"/>
            </a:p>
          </p:txBody>
        </p:sp>
      </p:grp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e 109"/>
          <p:cNvGrpSpPr/>
          <p:nvPr/>
        </p:nvGrpSpPr>
        <p:grpSpPr>
          <a:xfrm>
            <a:off x="3203192" y="1321023"/>
            <a:ext cx="2484000" cy="2007312"/>
            <a:chOff x="3203192" y="1321023"/>
            <a:chExt cx="2484000" cy="2007312"/>
          </a:xfrm>
        </p:grpSpPr>
        <p:cxnSp>
          <p:nvCxnSpPr>
            <p:cNvPr id="13" name="18 Conector recto de flecha"/>
            <p:cNvCxnSpPr>
              <a:stCxn id="12" idx="4"/>
            </p:cNvCxnSpPr>
            <p:nvPr/>
          </p:nvCxnSpPr>
          <p:spPr>
            <a:xfrm>
              <a:off x="4445192" y="1321023"/>
              <a:ext cx="0" cy="144016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e 108"/>
            <p:cNvGrpSpPr/>
            <p:nvPr/>
          </p:nvGrpSpPr>
          <p:grpSpPr>
            <a:xfrm>
              <a:off x="3203192" y="1465039"/>
              <a:ext cx="2484000" cy="1863296"/>
              <a:chOff x="3203192" y="1465039"/>
              <a:chExt cx="2484000" cy="1863296"/>
            </a:xfrm>
          </p:grpSpPr>
          <p:sp>
            <p:nvSpPr>
              <p:cNvPr id="8" name="9 Redondear rectángulo de esquina diagonal"/>
              <p:cNvSpPr/>
              <p:nvPr/>
            </p:nvSpPr>
            <p:spPr>
              <a:xfrm>
                <a:off x="3203192" y="1465039"/>
                <a:ext cx="2484000" cy="648000"/>
              </a:xfrm>
              <a:prstGeom prst="round2Diag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Compute distances from existing neurons (candidate neurons)</a:t>
                </a:r>
                <a:endPara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51 Proceso"/>
              <p:cNvSpPr/>
              <p:nvPr/>
            </p:nvSpPr>
            <p:spPr>
              <a:xfrm>
                <a:off x="3491192" y="2284335"/>
                <a:ext cx="1908000" cy="504000"/>
              </a:xfrm>
              <a:prstGeom prst="flowChartProcess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Sort distances from min to max, say d</a:t>
                </a:r>
                <a:r>
                  <a:rPr lang="it-IT" sz="14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it-IT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,..,d</a:t>
                </a:r>
                <a:r>
                  <a:rPr lang="it-IT" sz="14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it-IT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20 Decisión"/>
              <p:cNvSpPr/>
              <p:nvPr/>
            </p:nvSpPr>
            <p:spPr>
              <a:xfrm>
                <a:off x="3617192" y="2932335"/>
                <a:ext cx="1656000" cy="396000"/>
              </a:xfrm>
              <a:prstGeom prst="flowChartDecision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it-IT" sz="1400" baseline="-16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</a:t>
                </a:r>
                <a:r>
                  <a:rPr lang="it-IT" sz="1400" baseline="-46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it-IT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&gt; d</a:t>
                </a:r>
                <a:r>
                  <a:rPr lang="it-IT" sz="14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it-IT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  <a:endPara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6" name="56 Conector recto de flecha"/>
              <p:cNvCxnSpPr/>
              <p:nvPr/>
            </p:nvCxnSpPr>
            <p:spPr>
              <a:xfrm>
                <a:off x="4445176" y="2113039"/>
                <a:ext cx="32" cy="171296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59 Conector recto de flecha"/>
              <p:cNvCxnSpPr/>
              <p:nvPr/>
            </p:nvCxnSpPr>
            <p:spPr>
              <a:xfrm>
                <a:off x="4444948" y="2788335"/>
                <a:ext cx="488" cy="144000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101 CuadroTexto"/>
          <p:cNvSpPr txBox="1"/>
          <p:nvPr/>
        </p:nvSpPr>
        <p:spPr>
          <a:xfrm>
            <a:off x="5220120" y="2852936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527192" y="908720"/>
            <a:ext cx="1836000" cy="412303"/>
            <a:chOff x="3527192" y="908720"/>
            <a:chExt cx="1836000" cy="412303"/>
          </a:xfrm>
        </p:grpSpPr>
        <p:sp>
          <p:nvSpPr>
            <p:cNvPr id="12" name="10 Datos"/>
            <p:cNvSpPr/>
            <p:nvPr/>
          </p:nvSpPr>
          <p:spPr>
            <a:xfrm>
              <a:off x="3527192" y="1141023"/>
              <a:ext cx="1836000" cy="180000"/>
            </a:xfrm>
            <a:prstGeom prst="flowChartInputOutpu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data 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80 Conector recto de flecha"/>
            <p:cNvCxnSpPr>
              <a:stCxn id="43" idx="2"/>
              <a:endCxn id="12" idx="1"/>
            </p:cNvCxnSpPr>
            <p:nvPr/>
          </p:nvCxnSpPr>
          <p:spPr>
            <a:xfrm>
              <a:off x="4445192" y="908720"/>
              <a:ext cx="0" cy="23230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e 1"/>
          <p:cNvGrpSpPr/>
          <p:nvPr/>
        </p:nvGrpSpPr>
        <p:grpSpPr>
          <a:xfrm>
            <a:off x="3125979" y="2998693"/>
            <a:ext cx="520881" cy="646331"/>
            <a:chOff x="3125979" y="2998693"/>
            <a:chExt cx="520881" cy="646331"/>
          </a:xfrm>
        </p:grpSpPr>
        <p:grpSp>
          <p:nvGrpSpPr>
            <p:cNvPr id="96" name="Gruppo 32"/>
            <p:cNvGrpSpPr/>
            <p:nvPr/>
          </p:nvGrpSpPr>
          <p:grpSpPr>
            <a:xfrm>
              <a:off x="3125979" y="2998693"/>
              <a:ext cx="365901" cy="646331"/>
              <a:chOff x="7624841" y="4005064"/>
              <a:chExt cx="365901" cy="646331"/>
            </a:xfrm>
          </p:grpSpPr>
          <p:sp>
            <p:nvSpPr>
              <p:cNvPr id="98" name="CasellaDiTesto 33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99" name="CasellaDiTesto 34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0</a:t>
                </a:r>
                <a:endParaRPr lang="it-IT" sz="1000" b="1" dirty="0"/>
              </a:p>
            </p:txBody>
          </p:sp>
        </p:grpSp>
        <p:sp>
          <p:nvSpPr>
            <p:cNvPr id="104" name="Ovale 44"/>
            <p:cNvSpPr/>
            <p:nvPr/>
          </p:nvSpPr>
          <p:spPr>
            <a:xfrm>
              <a:off x="3502844" y="3141284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5273192" y="188640"/>
            <a:ext cx="3691296" cy="2941695"/>
            <a:chOff x="5273192" y="188640"/>
            <a:chExt cx="3691296" cy="2941695"/>
          </a:xfrm>
        </p:grpSpPr>
        <p:sp>
          <p:nvSpPr>
            <p:cNvPr id="112" name="125 Rectángulo"/>
            <p:cNvSpPr/>
            <p:nvPr/>
          </p:nvSpPr>
          <p:spPr>
            <a:xfrm>
              <a:off x="6480488" y="188640"/>
              <a:ext cx="2484000" cy="46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Create a new neuron in the X space whose weight vector is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3" name="142 Conector angular"/>
            <p:cNvCxnSpPr>
              <a:endCxn id="112" idx="1"/>
            </p:cNvCxnSpPr>
            <p:nvPr/>
          </p:nvCxnSpPr>
          <p:spPr>
            <a:xfrm flipV="1">
              <a:off x="5273192" y="422640"/>
              <a:ext cx="1207296" cy="270769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e 115"/>
          <p:cNvGrpSpPr/>
          <p:nvPr/>
        </p:nvGrpSpPr>
        <p:grpSpPr>
          <a:xfrm>
            <a:off x="5868144" y="3957156"/>
            <a:ext cx="2454282" cy="695980"/>
            <a:chOff x="5868144" y="3957156"/>
            <a:chExt cx="2454282" cy="695980"/>
          </a:xfrm>
        </p:grpSpPr>
        <p:cxnSp>
          <p:nvCxnSpPr>
            <p:cNvPr id="114" name="Connecteur droit avec flèche 113"/>
            <p:cNvCxnSpPr/>
            <p:nvPr/>
          </p:nvCxnSpPr>
          <p:spPr>
            <a:xfrm flipH="1">
              <a:off x="5868144" y="4245188"/>
              <a:ext cx="978626" cy="4079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ZoneTexte 114"/>
            <p:cNvSpPr txBox="1"/>
            <p:nvPr/>
          </p:nvSpPr>
          <p:spPr>
            <a:xfrm>
              <a:off x="6558738" y="3957156"/>
              <a:ext cx="17636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C00000"/>
                  </a:solidFill>
                </a:rPr>
                <a:t>neuron</a:t>
              </a:r>
              <a:r>
                <a:rPr lang="fr-FR" dirty="0" smtClean="0">
                  <a:solidFill>
                    <a:srgbClr val="C00000"/>
                  </a:solidFill>
                </a:rPr>
                <a:t> </a:t>
              </a:r>
              <a:r>
                <a:rPr lang="fr-FR" dirty="0" err="1" smtClean="0">
                  <a:solidFill>
                    <a:srgbClr val="C00000"/>
                  </a:solidFill>
                </a:rPr>
                <a:t>threshold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59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7" name="CasellaDiTesto 63"/>
          <p:cNvSpPr txBox="1"/>
          <p:nvPr/>
        </p:nvSpPr>
        <p:spPr>
          <a:xfrm>
            <a:off x="4271090" y="536033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1</a:t>
            </a:r>
            <a:endParaRPr lang="it-IT" sz="1000" b="1" dirty="0"/>
          </a:p>
        </p:txBody>
      </p:sp>
    </p:spTree>
    <p:extLst>
      <p:ext uri="{BB962C8B-B14F-4D97-AF65-F5344CB8AC3E}">
        <p14:creationId xmlns="" xmlns:p14="http://schemas.microsoft.com/office/powerpoint/2010/main" val="34493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po 60"/>
          <p:cNvGrpSpPr/>
          <p:nvPr/>
        </p:nvGrpSpPr>
        <p:grpSpPr>
          <a:xfrm>
            <a:off x="899592" y="2060848"/>
            <a:ext cx="5328592" cy="2376264"/>
            <a:chOff x="899592" y="2060848"/>
            <a:chExt cx="5328592" cy="2376264"/>
          </a:xfrm>
        </p:grpSpPr>
        <p:sp>
          <p:nvSpPr>
            <p:cNvPr id="70" name="Rettangolo 24"/>
            <p:cNvSpPr/>
            <p:nvPr/>
          </p:nvSpPr>
          <p:spPr>
            <a:xfrm>
              <a:off x="899592" y="2060848"/>
              <a:ext cx="5328592" cy="20882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1" name="Gruppo 28"/>
            <p:cNvGrpSpPr/>
            <p:nvPr/>
          </p:nvGrpSpPr>
          <p:grpSpPr>
            <a:xfrm>
              <a:off x="899592" y="3790781"/>
              <a:ext cx="619567" cy="646331"/>
              <a:chOff x="7624841" y="4005064"/>
              <a:chExt cx="619567" cy="646331"/>
            </a:xfrm>
          </p:grpSpPr>
          <p:sp>
            <p:nvSpPr>
              <p:cNvPr id="72" name="CasellaDiTesto 29"/>
              <p:cNvSpPr txBox="1"/>
              <p:nvPr/>
            </p:nvSpPr>
            <p:spPr>
              <a:xfrm>
                <a:off x="7624841" y="4005064"/>
                <a:ext cx="5597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=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73" name="CasellaDiTesto 30"/>
              <p:cNvSpPr txBox="1"/>
              <p:nvPr/>
            </p:nvSpPr>
            <p:spPr>
              <a:xfrm>
                <a:off x="7994018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</p:grpSp>
      <p:grpSp>
        <p:nvGrpSpPr>
          <p:cNvPr id="74" name="Gruppo 59"/>
          <p:cNvGrpSpPr/>
          <p:nvPr/>
        </p:nvGrpSpPr>
        <p:grpSpPr>
          <a:xfrm>
            <a:off x="2987824" y="4077072"/>
            <a:ext cx="5400600" cy="2806571"/>
            <a:chOff x="2987824" y="4077072"/>
            <a:chExt cx="5400600" cy="2806571"/>
          </a:xfrm>
        </p:grpSpPr>
        <p:grpSp>
          <p:nvGrpSpPr>
            <p:cNvPr id="75" name="Gruppo 58"/>
            <p:cNvGrpSpPr/>
            <p:nvPr/>
          </p:nvGrpSpPr>
          <p:grpSpPr>
            <a:xfrm>
              <a:off x="2987824" y="4077072"/>
              <a:ext cx="5328592" cy="2664296"/>
              <a:chOff x="2987824" y="4077072"/>
              <a:chExt cx="5328592" cy="2664296"/>
            </a:xfrm>
          </p:grpSpPr>
          <p:sp>
            <p:nvSpPr>
              <p:cNvPr id="79" name="Rettangolo 23"/>
              <p:cNvSpPr/>
              <p:nvPr/>
            </p:nvSpPr>
            <p:spPr>
              <a:xfrm>
                <a:off x="2987824" y="4509120"/>
                <a:ext cx="5328592" cy="20882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80" name="Ovale 4"/>
              <p:cNvSpPr/>
              <p:nvPr/>
            </p:nvSpPr>
            <p:spPr>
              <a:xfrm>
                <a:off x="4191711" y="5949280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Ovale 5"/>
              <p:cNvSpPr/>
              <p:nvPr/>
            </p:nvSpPr>
            <p:spPr>
              <a:xfrm>
                <a:off x="5612364" y="5926967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Ovale 6"/>
              <p:cNvSpPr/>
              <p:nvPr/>
            </p:nvSpPr>
            <p:spPr>
              <a:xfrm>
                <a:off x="3419872" y="606104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Ovale 7"/>
              <p:cNvSpPr/>
              <p:nvPr/>
            </p:nvSpPr>
            <p:spPr>
              <a:xfrm>
                <a:off x="7452320" y="57730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4" name="Connettore 1 9"/>
              <p:cNvCxnSpPr>
                <a:stCxn id="88" idx="5"/>
                <a:endCxn id="81" idx="5"/>
              </p:cNvCxnSpPr>
              <p:nvPr/>
            </p:nvCxnSpPr>
            <p:spPr>
              <a:xfrm>
                <a:off x="4644624" y="5463283"/>
                <a:ext cx="1152128" cy="6480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CasellaDiTesto 19"/>
              <p:cNvSpPr txBox="1"/>
              <p:nvPr/>
            </p:nvSpPr>
            <p:spPr>
              <a:xfrm>
                <a:off x="4100196" y="5206887"/>
                <a:ext cx="356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w</a:t>
                </a:r>
                <a:endParaRPr lang="it-IT" b="1" dirty="0"/>
              </a:p>
            </p:txBody>
          </p:sp>
          <p:sp>
            <p:nvSpPr>
              <p:cNvPr id="86" name="CasellaDiTesto 20"/>
              <p:cNvSpPr txBox="1"/>
              <p:nvPr/>
            </p:nvSpPr>
            <p:spPr>
              <a:xfrm>
                <a:off x="5796136" y="594928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n</a:t>
                </a:r>
                <a:endParaRPr lang="it-IT" b="1" dirty="0"/>
              </a:p>
            </p:txBody>
          </p:sp>
          <p:sp>
            <p:nvSpPr>
              <p:cNvPr id="87" name="Ovale 22"/>
              <p:cNvSpPr/>
              <p:nvPr/>
            </p:nvSpPr>
            <p:spPr>
              <a:xfrm>
                <a:off x="3233665" y="4077072"/>
                <a:ext cx="2664296" cy="266429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Ovale 3"/>
              <p:cNvSpPr/>
              <p:nvPr/>
            </p:nvSpPr>
            <p:spPr>
              <a:xfrm>
                <a:off x="4460236" y="5278895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9" name="Connettore 2 43"/>
              <p:cNvCxnSpPr>
                <a:stCxn id="88" idx="7"/>
              </p:cNvCxnSpPr>
              <p:nvPr/>
            </p:nvCxnSpPr>
            <p:spPr>
              <a:xfrm flipV="1">
                <a:off x="4644624" y="4797153"/>
                <a:ext cx="1079504" cy="5133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48"/>
              <p:cNvCxnSpPr>
                <a:stCxn id="88" idx="3"/>
              </p:cNvCxnSpPr>
              <p:nvPr/>
            </p:nvCxnSpPr>
            <p:spPr>
              <a:xfrm flipH="1">
                <a:off x="4283968" y="5463283"/>
                <a:ext cx="207904" cy="6300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uppo 51"/>
              <p:cNvGrpSpPr/>
              <p:nvPr/>
            </p:nvGrpSpPr>
            <p:grpSpPr>
              <a:xfrm>
                <a:off x="4932040" y="4653136"/>
                <a:ext cx="417197" cy="646331"/>
                <a:chOff x="7624841" y="4005064"/>
                <a:chExt cx="417197" cy="646331"/>
              </a:xfrm>
            </p:grpSpPr>
            <p:sp>
              <p:nvSpPr>
                <p:cNvPr id="93" name="CasellaDiTesto 52"/>
                <p:cNvSpPr txBox="1"/>
                <p:nvPr/>
              </p:nvSpPr>
              <p:spPr>
                <a:xfrm>
                  <a:off x="7624841" y="4005064"/>
                  <a:ext cx="2984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/>
                    <a:t>T</a:t>
                  </a:r>
                </a:p>
                <a:p>
                  <a:endParaRPr lang="it-IT" b="1" dirty="0"/>
                </a:p>
              </p:txBody>
            </p:sp>
            <p:sp>
              <p:nvSpPr>
                <p:cNvPr id="94" name="CasellaDiTesto 53"/>
                <p:cNvSpPr txBox="1"/>
                <p:nvPr/>
              </p:nvSpPr>
              <p:spPr>
                <a:xfrm>
                  <a:off x="7740352" y="4149080"/>
                  <a:ext cx="3016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00" b="1" dirty="0" smtClean="0"/>
                    <a:t>W</a:t>
                  </a:r>
                  <a:endParaRPr lang="it-IT" sz="1000" b="1" dirty="0"/>
                </a:p>
              </p:txBody>
            </p:sp>
          </p:grpSp>
          <p:sp>
            <p:nvSpPr>
              <p:cNvPr id="92" name="CasellaDiTesto 55"/>
              <p:cNvSpPr txBox="1"/>
              <p:nvPr/>
            </p:nvSpPr>
            <p:spPr>
              <a:xfrm>
                <a:off x="5076056" y="5435932"/>
                <a:ext cx="644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edge</a:t>
                </a:r>
                <a:endParaRPr lang="it-IT" dirty="0"/>
              </a:p>
            </p:txBody>
          </p:sp>
        </p:grpSp>
        <p:grpSp>
          <p:nvGrpSpPr>
            <p:cNvPr id="76" name="Gruppo 27"/>
            <p:cNvGrpSpPr/>
            <p:nvPr/>
          </p:nvGrpSpPr>
          <p:grpSpPr>
            <a:xfrm>
              <a:off x="7768857" y="6237312"/>
              <a:ext cx="619567" cy="646331"/>
              <a:chOff x="7624841" y="4005064"/>
              <a:chExt cx="619567" cy="646331"/>
            </a:xfrm>
          </p:grpSpPr>
          <p:sp>
            <p:nvSpPr>
              <p:cNvPr id="77" name="CasellaDiTesto 25"/>
              <p:cNvSpPr txBox="1"/>
              <p:nvPr/>
            </p:nvSpPr>
            <p:spPr>
              <a:xfrm>
                <a:off x="7624841" y="4005064"/>
                <a:ext cx="5597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&lt;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78" name="CasellaDiTesto 26"/>
              <p:cNvSpPr txBox="1"/>
              <p:nvPr/>
            </p:nvSpPr>
            <p:spPr>
              <a:xfrm>
                <a:off x="7994018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</p:grpSp>
      <p:grpSp>
        <p:nvGrpSpPr>
          <p:cNvPr id="95" name="Gruppo 61"/>
          <p:cNvGrpSpPr/>
          <p:nvPr/>
        </p:nvGrpSpPr>
        <p:grpSpPr>
          <a:xfrm>
            <a:off x="3125979" y="2998693"/>
            <a:ext cx="509917" cy="646331"/>
            <a:chOff x="3125979" y="2998693"/>
            <a:chExt cx="509917" cy="646331"/>
          </a:xfrm>
        </p:grpSpPr>
        <p:grpSp>
          <p:nvGrpSpPr>
            <p:cNvPr id="96" name="Gruppo 32"/>
            <p:cNvGrpSpPr/>
            <p:nvPr/>
          </p:nvGrpSpPr>
          <p:grpSpPr>
            <a:xfrm>
              <a:off x="3125979" y="2998693"/>
              <a:ext cx="365901" cy="646331"/>
              <a:chOff x="7624841" y="4005064"/>
              <a:chExt cx="365901" cy="646331"/>
            </a:xfrm>
          </p:grpSpPr>
          <p:sp>
            <p:nvSpPr>
              <p:cNvPr id="98" name="CasellaDiTesto 33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99" name="CasellaDiTesto 34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0</a:t>
                </a:r>
                <a:endParaRPr lang="it-IT" sz="1000" b="1" dirty="0"/>
              </a:p>
            </p:txBody>
          </p:sp>
        </p:grpSp>
        <p:sp>
          <p:nvSpPr>
            <p:cNvPr id="97" name="Ovale 21"/>
            <p:cNvSpPr/>
            <p:nvPr/>
          </p:nvSpPr>
          <p:spPr>
            <a:xfrm>
              <a:off x="3491880" y="3140968"/>
              <a:ext cx="144016" cy="14401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01 CuadroTexto"/>
          <p:cNvSpPr txBox="1"/>
          <p:nvPr/>
        </p:nvSpPr>
        <p:spPr>
          <a:xfrm>
            <a:off x="5220120" y="2852936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125 Rectángulo"/>
          <p:cNvSpPr/>
          <p:nvPr/>
        </p:nvSpPr>
        <p:spPr>
          <a:xfrm>
            <a:off x="6480488" y="188640"/>
            <a:ext cx="24840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new neuron in the X space whose weight vector is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678488" y="656640"/>
            <a:ext cx="2088000" cy="504208"/>
            <a:chOff x="6678488" y="656640"/>
            <a:chExt cx="2088000" cy="504208"/>
          </a:xfrm>
        </p:grpSpPr>
        <p:sp>
          <p:nvSpPr>
            <p:cNvPr id="57" name="130 Proceso"/>
            <p:cNvSpPr/>
            <p:nvPr/>
          </p:nvSpPr>
          <p:spPr>
            <a:xfrm>
              <a:off x="6678488" y="908848"/>
              <a:ext cx="2088000" cy="25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Link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to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a bridge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8" name="131 Conector recto de flecha"/>
            <p:cNvCxnSpPr/>
            <p:nvPr/>
          </p:nvCxnSpPr>
          <p:spPr>
            <a:xfrm>
              <a:off x="7722488" y="656640"/>
              <a:ext cx="0" cy="25220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142 Conector angular"/>
          <p:cNvCxnSpPr>
            <a:stCxn id="14" idx="3"/>
            <a:endCxn id="56" idx="1"/>
          </p:cNvCxnSpPr>
          <p:nvPr/>
        </p:nvCxnSpPr>
        <p:spPr>
          <a:xfrm flipV="1">
            <a:off x="5273192" y="422640"/>
            <a:ext cx="1207296" cy="2707695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5581" y="3284984"/>
            <a:ext cx="1048427" cy="2209935"/>
            <a:chOff x="3595581" y="3284984"/>
            <a:chExt cx="1048427" cy="2209935"/>
          </a:xfrm>
        </p:grpSpPr>
        <p:cxnSp>
          <p:nvCxnSpPr>
            <p:cNvPr id="103" name="Connettore 1 36"/>
            <p:cNvCxnSpPr/>
            <p:nvPr/>
          </p:nvCxnSpPr>
          <p:spPr>
            <a:xfrm>
              <a:off x="3595581" y="3284984"/>
              <a:ext cx="972667" cy="2209935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CasellaDiTesto 54"/>
            <p:cNvSpPr txBox="1"/>
            <p:nvPr/>
          </p:nvSpPr>
          <p:spPr>
            <a:xfrm>
              <a:off x="3860139" y="3501008"/>
              <a:ext cx="783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bridge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5" name="Ovale 7"/>
          <p:cNvSpPr/>
          <p:nvPr/>
        </p:nvSpPr>
        <p:spPr>
          <a:xfrm>
            <a:off x="4447645" y="5293893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7" name="CasellaDiTesto 63"/>
          <p:cNvSpPr txBox="1"/>
          <p:nvPr/>
        </p:nvSpPr>
        <p:spPr>
          <a:xfrm>
            <a:off x="4271090" y="536033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1</a:t>
            </a:r>
            <a:endParaRPr lang="it-IT" sz="1000" b="1" dirty="0"/>
          </a:p>
        </p:txBody>
      </p:sp>
    </p:spTree>
    <p:extLst>
      <p:ext uri="{BB962C8B-B14F-4D97-AF65-F5344CB8AC3E}">
        <p14:creationId xmlns="" xmlns:p14="http://schemas.microsoft.com/office/powerpoint/2010/main" val="1672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po 60"/>
          <p:cNvGrpSpPr/>
          <p:nvPr/>
        </p:nvGrpSpPr>
        <p:grpSpPr>
          <a:xfrm>
            <a:off x="899592" y="2029318"/>
            <a:ext cx="5328592" cy="2376264"/>
            <a:chOff x="899592" y="2060848"/>
            <a:chExt cx="5328592" cy="2376264"/>
          </a:xfrm>
        </p:grpSpPr>
        <p:sp>
          <p:nvSpPr>
            <p:cNvPr id="70" name="Rettangolo 24"/>
            <p:cNvSpPr/>
            <p:nvPr/>
          </p:nvSpPr>
          <p:spPr>
            <a:xfrm>
              <a:off x="899592" y="2060848"/>
              <a:ext cx="5328592" cy="20882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1" name="Gruppo 28"/>
            <p:cNvGrpSpPr/>
            <p:nvPr/>
          </p:nvGrpSpPr>
          <p:grpSpPr>
            <a:xfrm>
              <a:off x="899592" y="3790781"/>
              <a:ext cx="619567" cy="646331"/>
              <a:chOff x="7624841" y="4005064"/>
              <a:chExt cx="619567" cy="646331"/>
            </a:xfrm>
          </p:grpSpPr>
          <p:sp>
            <p:nvSpPr>
              <p:cNvPr id="72" name="CasellaDiTesto 29"/>
              <p:cNvSpPr txBox="1"/>
              <p:nvPr/>
            </p:nvSpPr>
            <p:spPr>
              <a:xfrm>
                <a:off x="7624841" y="4005064"/>
                <a:ext cx="5597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=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73" name="CasellaDiTesto 30"/>
              <p:cNvSpPr txBox="1"/>
              <p:nvPr/>
            </p:nvSpPr>
            <p:spPr>
              <a:xfrm>
                <a:off x="7994018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</p:grpSp>
      <p:grpSp>
        <p:nvGrpSpPr>
          <p:cNvPr id="74" name="Gruppo 59"/>
          <p:cNvGrpSpPr/>
          <p:nvPr/>
        </p:nvGrpSpPr>
        <p:grpSpPr>
          <a:xfrm>
            <a:off x="2987824" y="4077072"/>
            <a:ext cx="5400600" cy="2806571"/>
            <a:chOff x="2987824" y="4077072"/>
            <a:chExt cx="5400600" cy="2806571"/>
          </a:xfrm>
        </p:grpSpPr>
        <p:grpSp>
          <p:nvGrpSpPr>
            <p:cNvPr id="75" name="Gruppo 58"/>
            <p:cNvGrpSpPr/>
            <p:nvPr/>
          </p:nvGrpSpPr>
          <p:grpSpPr>
            <a:xfrm>
              <a:off x="2987824" y="4077072"/>
              <a:ext cx="5328592" cy="2664296"/>
              <a:chOff x="2987824" y="4077072"/>
              <a:chExt cx="5328592" cy="2664296"/>
            </a:xfrm>
          </p:grpSpPr>
          <p:sp>
            <p:nvSpPr>
              <p:cNvPr id="79" name="Rettangolo 23"/>
              <p:cNvSpPr/>
              <p:nvPr/>
            </p:nvSpPr>
            <p:spPr>
              <a:xfrm>
                <a:off x="2987824" y="4509120"/>
                <a:ext cx="5328592" cy="20882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80" name="Ovale 4"/>
              <p:cNvSpPr/>
              <p:nvPr/>
            </p:nvSpPr>
            <p:spPr>
              <a:xfrm>
                <a:off x="4191711" y="5949280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Ovale 5"/>
              <p:cNvSpPr/>
              <p:nvPr/>
            </p:nvSpPr>
            <p:spPr>
              <a:xfrm>
                <a:off x="5612364" y="5926967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Ovale 6"/>
              <p:cNvSpPr/>
              <p:nvPr/>
            </p:nvSpPr>
            <p:spPr>
              <a:xfrm>
                <a:off x="3419872" y="606104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Ovale 7"/>
              <p:cNvSpPr/>
              <p:nvPr/>
            </p:nvSpPr>
            <p:spPr>
              <a:xfrm>
                <a:off x="7452320" y="57730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4" name="Connettore 1 9"/>
              <p:cNvCxnSpPr>
                <a:stCxn id="88" idx="5"/>
                <a:endCxn id="81" idx="5"/>
              </p:cNvCxnSpPr>
              <p:nvPr/>
            </p:nvCxnSpPr>
            <p:spPr>
              <a:xfrm>
                <a:off x="4644624" y="5463283"/>
                <a:ext cx="1152128" cy="6480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CasellaDiTesto 19"/>
              <p:cNvSpPr txBox="1"/>
              <p:nvPr/>
            </p:nvSpPr>
            <p:spPr>
              <a:xfrm>
                <a:off x="4100196" y="5206887"/>
                <a:ext cx="356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w</a:t>
                </a:r>
                <a:endParaRPr lang="it-IT" b="1" dirty="0"/>
              </a:p>
            </p:txBody>
          </p:sp>
          <p:sp>
            <p:nvSpPr>
              <p:cNvPr id="86" name="CasellaDiTesto 20"/>
              <p:cNvSpPr txBox="1"/>
              <p:nvPr/>
            </p:nvSpPr>
            <p:spPr>
              <a:xfrm>
                <a:off x="5796136" y="594928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n</a:t>
                </a:r>
                <a:endParaRPr lang="it-IT" b="1" dirty="0"/>
              </a:p>
            </p:txBody>
          </p:sp>
          <p:sp>
            <p:nvSpPr>
              <p:cNvPr id="87" name="Ovale 22"/>
              <p:cNvSpPr/>
              <p:nvPr/>
            </p:nvSpPr>
            <p:spPr>
              <a:xfrm>
                <a:off x="3233665" y="4077072"/>
                <a:ext cx="2664296" cy="266429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Ovale 3"/>
              <p:cNvSpPr/>
              <p:nvPr/>
            </p:nvSpPr>
            <p:spPr>
              <a:xfrm>
                <a:off x="4460236" y="5278895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9" name="Connettore 2 43"/>
              <p:cNvCxnSpPr>
                <a:stCxn id="88" idx="7"/>
              </p:cNvCxnSpPr>
              <p:nvPr/>
            </p:nvCxnSpPr>
            <p:spPr>
              <a:xfrm flipV="1">
                <a:off x="4644624" y="4797153"/>
                <a:ext cx="1079504" cy="5133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48"/>
              <p:cNvCxnSpPr>
                <a:stCxn id="88" idx="3"/>
              </p:cNvCxnSpPr>
              <p:nvPr/>
            </p:nvCxnSpPr>
            <p:spPr>
              <a:xfrm flipH="1">
                <a:off x="4283968" y="5463283"/>
                <a:ext cx="207904" cy="6300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uppo 51"/>
              <p:cNvGrpSpPr/>
              <p:nvPr/>
            </p:nvGrpSpPr>
            <p:grpSpPr>
              <a:xfrm>
                <a:off x="4932040" y="4653136"/>
                <a:ext cx="417197" cy="646331"/>
                <a:chOff x="7624841" y="4005064"/>
                <a:chExt cx="417197" cy="646331"/>
              </a:xfrm>
            </p:grpSpPr>
            <p:sp>
              <p:nvSpPr>
                <p:cNvPr id="93" name="CasellaDiTesto 52"/>
                <p:cNvSpPr txBox="1"/>
                <p:nvPr/>
              </p:nvSpPr>
              <p:spPr>
                <a:xfrm>
                  <a:off x="7624841" y="4005064"/>
                  <a:ext cx="2984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/>
                    <a:t>T</a:t>
                  </a:r>
                </a:p>
                <a:p>
                  <a:endParaRPr lang="it-IT" b="1" dirty="0"/>
                </a:p>
              </p:txBody>
            </p:sp>
            <p:sp>
              <p:nvSpPr>
                <p:cNvPr id="94" name="CasellaDiTesto 53"/>
                <p:cNvSpPr txBox="1"/>
                <p:nvPr/>
              </p:nvSpPr>
              <p:spPr>
                <a:xfrm>
                  <a:off x="7740352" y="4149080"/>
                  <a:ext cx="3016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00" b="1" dirty="0" smtClean="0"/>
                    <a:t>W</a:t>
                  </a:r>
                  <a:endParaRPr lang="it-IT" sz="1000" b="1" dirty="0"/>
                </a:p>
              </p:txBody>
            </p:sp>
          </p:grpSp>
          <p:sp>
            <p:nvSpPr>
              <p:cNvPr id="92" name="CasellaDiTesto 55"/>
              <p:cNvSpPr txBox="1"/>
              <p:nvPr/>
            </p:nvSpPr>
            <p:spPr>
              <a:xfrm>
                <a:off x="5076056" y="5435932"/>
                <a:ext cx="644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edge</a:t>
                </a:r>
                <a:endParaRPr lang="it-IT" dirty="0"/>
              </a:p>
            </p:txBody>
          </p:sp>
        </p:grpSp>
        <p:grpSp>
          <p:nvGrpSpPr>
            <p:cNvPr id="76" name="Gruppo 27"/>
            <p:cNvGrpSpPr/>
            <p:nvPr/>
          </p:nvGrpSpPr>
          <p:grpSpPr>
            <a:xfrm>
              <a:off x="7768857" y="6237312"/>
              <a:ext cx="619567" cy="646331"/>
              <a:chOff x="7624841" y="4005064"/>
              <a:chExt cx="619567" cy="646331"/>
            </a:xfrm>
          </p:grpSpPr>
          <p:sp>
            <p:nvSpPr>
              <p:cNvPr id="77" name="CasellaDiTesto 25"/>
              <p:cNvSpPr txBox="1"/>
              <p:nvPr/>
            </p:nvSpPr>
            <p:spPr>
              <a:xfrm>
                <a:off x="7624841" y="4005064"/>
                <a:ext cx="5597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&lt;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78" name="CasellaDiTesto 26"/>
              <p:cNvSpPr txBox="1"/>
              <p:nvPr/>
            </p:nvSpPr>
            <p:spPr>
              <a:xfrm>
                <a:off x="7994018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</p:grpSp>
      <p:cxnSp>
        <p:nvCxnSpPr>
          <p:cNvPr id="101" name="Connettore 1 36"/>
          <p:cNvCxnSpPr>
            <a:endCxn id="88" idx="4"/>
          </p:cNvCxnSpPr>
          <p:nvPr/>
        </p:nvCxnSpPr>
        <p:spPr>
          <a:xfrm>
            <a:off x="3595581" y="3284984"/>
            <a:ext cx="972667" cy="2209935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sellaDiTesto 54"/>
          <p:cNvSpPr txBox="1"/>
          <p:nvPr/>
        </p:nvSpPr>
        <p:spPr>
          <a:xfrm>
            <a:off x="3860139" y="3501008"/>
            <a:ext cx="78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bridge</a:t>
            </a:r>
            <a:endParaRPr lang="it-IT" b="1" dirty="0"/>
          </a:p>
        </p:txBody>
      </p:sp>
      <p:grpSp>
        <p:nvGrpSpPr>
          <p:cNvPr id="95" name="Gruppo 61"/>
          <p:cNvGrpSpPr/>
          <p:nvPr/>
        </p:nvGrpSpPr>
        <p:grpSpPr>
          <a:xfrm>
            <a:off x="3125979" y="2998693"/>
            <a:ext cx="509917" cy="646331"/>
            <a:chOff x="3125979" y="2998693"/>
            <a:chExt cx="509917" cy="646331"/>
          </a:xfrm>
        </p:grpSpPr>
        <p:grpSp>
          <p:nvGrpSpPr>
            <p:cNvPr id="96" name="Gruppo 32"/>
            <p:cNvGrpSpPr/>
            <p:nvPr/>
          </p:nvGrpSpPr>
          <p:grpSpPr>
            <a:xfrm>
              <a:off x="3125979" y="2998693"/>
              <a:ext cx="365901" cy="646331"/>
              <a:chOff x="7624841" y="4005064"/>
              <a:chExt cx="365901" cy="646331"/>
            </a:xfrm>
          </p:grpSpPr>
          <p:sp>
            <p:nvSpPr>
              <p:cNvPr id="98" name="CasellaDiTesto 33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99" name="CasellaDiTesto 34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0</a:t>
                </a:r>
                <a:endParaRPr lang="it-IT" sz="1000" b="1" dirty="0"/>
              </a:p>
            </p:txBody>
          </p:sp>
        </p:grpSp>
        <p:sp>
          <p:nvSpPr>
            <p:cNvPr id="97" name="Ovale 21"/>
            <p:cNvSpPr/>
            <p:nvPr/>
          </p:nvSpPr>
          <p:spPr>
            <a:xfrm>
              <a:off x="3491880" y="3140968"/>
              <a:ext cx="144016" cy="14401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01 CuadroTexto"/>
          <p:cNvSpPr txBox="1"/>
          <p:nvPr/>
        </p:nvSpPr>
        <p:spPr>
          <a:xfrm>
            <a:off x="5220120" y="2852936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125 Rectángulo"/>
          <p:cNvSpPr/>
          <p:nvPr/>
        </p:nvSpPr>
        <p:spPr>
          <a:xfrm>
            <a:off x="6480488" y="188640"/>
            <a:ext cx="24840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new neuron in the X space whose weight vector is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130 Proceso"/>
          <p:cNvSpPr/>
          <p:nvPr/>
        </p:nvSpPr>
        <p:spPr>
          <a:xfrm>
            <a:off x="6678488" y="908848"/>
            <a:ext cx="2088000" cy="252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to 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bridge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131 Conector recto de flecha"/>
          <p:cNvCxnSpPr/>
          <p:nvPr/>
        </p:nvCxnSpPr>
        <p:spPr>
          <a:xfrm>
            <a:off x="7722488" y="656640"/>
            <a:ext cx="0" cy="25220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6768488" y="1160848"/>
            <a:ext cx="1908000" cy="494984"/>
            <a:chOff x="6768488" y="1160848"/>
            <a:chExt cx="1908000" cy="494984"/>
          </a:xfrm>
        </p:grpSpPr>
        <p:sp>
          <p:nvSpPr>
            <p:cNvPr id="59" name="132 Rectángulo"/>
            <p:cNvSpPr/>
            <p:nvPr/>
          </p:nvSpPr>
          <p:spPr>
            <a:xfrm>
              <a:off x="6768488" y="1331832"/>
              <a:ext cx="1908000" cy="32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x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-w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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" name="134 Conector recto de flecha"/>
            <p:cNvCxnSpPr/>
            <p:nvPr/>
          </p:nvCxnSpPr>
          <p:spPr>
            <a:xfrm>
              <a:off x="7722488" y="1160848"/>
              <a:ext cx="0" cy="17098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142 Conector angular"/>
          <p:cNvCxnSpPr>
            <a:stCxn id="14" idx="3"/>
            <a:endCxn id="56" idx="1"/>
          </p:cNvCxnSpPr>
          <p:nvPr/>
        </p:nvCxnSpPr>
        <p:spPr>
          <a:xfrm flipV="1">
            <a:off x="5273192" y="422640"/>
            <a:ext cx="1207296" cy="2707695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29815" y="880314"/>
            <a:ext cx="4687755" cy="4687755"/>
            <a:chOff x="1229815" y="880314"/>
            <a:chExt cx="4687755" cy="4687755"/>
          </a:xfrm>
        </p:grpSpPr>
        <p:cxnSp>
          <p:nvCxnSpPr>
            <p:cNvPr id="67" name="Connettore 1 37"/>
            <p:cNvCxnSpPr/>
            <p:nvPr/>
          </p:nvCxnSpPr>
          <p:spPr>
            <a:xfrm flipH="1">
              <a:off x="2123728" y="3218215"/>
              <a:ext cx="1438869" cy="1835627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1229815" y="880314"/>
              <a:ext cx="4687755" cy="468775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</p:grpSp>
      <p:sp>
        <p:nvSpPr>
          <p:cNvPr id="100" name="CasellaDiTesto 63"/>
          <p:cNvSpPr txBox="1"/>
          <p:nvPr/>
        </p:nvSpPr>
        <p:spPr>
          <a:xfrm>
            <a:off x="4271090" y="536033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1</a:t>
            </a:r>
            <a:endParaRPr lang="it-IT" sz="1000" b="1" dirty="0"/>
          </a:p>
        </p:txBody>
      </p:sp>
    </p:spTree>
    <p:extLst>
      <p:ext uri="{BB962C8B-B14F-4D97-AF65-F5344CB8AC3E}">
        <p14:creationId xmlns="" xmlns:p14="http://schemas.microsoft.com/office/powerpoint/2010/main" val="3059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po 60"/>
          <p:cNvGrpSpPr/>
          <p:nvPr/>
        </p:nvGrpSpPr>
        <p:grpSpPr>
          <a:xfrm>
            <a:off x="899592" y="2060848"/>
            <a:ext cx="5328592" cy="2376264"/>
            <a:chOff x="899592" y="2060848"/>
            <a:chExt cx="5328592" cy="2376264"/>
          </a:xfrm>
        </p:grpSpPr>
        <p:sp>
          <p:nvSpPr>
            <p:cNvPr id="70" name="Rettangolo 24"/>
            <p:cNvSpPr/>
            <p:nvPr/>
          </p:nvSpPr>
          <p:spPr>
            <a:xfrm>
              <a:off x="899592" y="2060848"/>
              <a:ext cx="5328592" cy="20882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1" name="Gruppo 28"/>
            <p:cNvGrpSpPr/>
            <p:nvPr/>
          </p:nvGrpSpPr>
          <p:grpSpPr>
            <a:xfrm>
              <a:off x="899592" y="3790781"/>
              <a:ext cx="619567" cy="646331"/>
              <a:chOff x="7624841" y="4005064"/>
              <a:chExt cx="619567" cy="646331"/>
            </a:xfrm>
          </p:grpSpPr>
          <p:sp>
            <p:nvSpPr>
              <p:cNvPr id="72" name="CasellaDiTesto 29"/>
              <p:cNvSpPr txBox="1"/>
              <p:nvPr/>
            </p:nvSpPr>
            <p:spPr>
              <a:xfrm>
                <a:off x="7624841" y="4005064"/>
                <a:ext cx="5597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=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73" name="CasellaDiTesto 30"/>
              <p:cNvSpPr txBox="1"/>
              <p:nvPr/>
            </p:nvSpPr>
            <p:spPr>
              <a:xfrm>
                <a:off x="7994018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</p:grpSp>
      <p:grpSp>
        <p:nvGrpSpPr>
          <p:cNvPr id="74" name="Gruppo 59"/>
          <p:cNvGrpSpPr/>
          <p:nvPr/>
        </p:nvGrpSpPr>
        <p:grpSpPr>
          <a:xfrm>
            <a:off x="2987824" y="4077072"/>
            <a:ext cx="5400600" cy="2806571"/>
            <a:chOff x="2987824" y="4077072"/>
            <a:chExt cx="5400600" cy="2806571"/>
          </a:xfrm>
        </p:grpSpPr>
        <p:grpSp>
          <p:nvGrpSpPr>
            <p:cNvPr id="75" name="Gruppo 58"/>
            <p:cNvGrpSpPr/>
            <p:nvPr/>
          </p:nvGrpSpPr>
          <p:grpSpPr>
            <a:xfrm>
              <a:off x="2987824" y="4077072"/>
              <a:ext cx="5328592" cy="2664296"/>
              <a:chOff x="2987824" y="4077072"/>
              <a:chExt cx="5328592" cy="2664296"/>
            </a:xfrm>
          </p:grpSpPr>
          <p:sp>
            <p:nvSpPr>
              <p:cNvPr id="79" name="Rettangolo 23"/>
              <p:cNvSpPr/>
              <p:nvPr/>
            </p:nvSpPr>
            <p:spPr>
              <a:xfrm>
                <a:off x="2987824" y="4509120"/>
                <a:ext cx="5328592" cy="20882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80" name="Ovale 4"/>
              <p:cNvSpPr/>
              <p:nvPr/>
            </p:nvSpPr>
            <p:spPr>
              <a:xfrm>
                <a:off x="4191711" y="5949280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Ovale 5"/>
              <p:cNvSpPr/>
              <p:nvPr/>
            </p:nvSpPr>
            <p:spPr>
              <a:xfrm>
                <a:off x="5612364" y="5926967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Ovale 6"/>
              <p:cNvSpPr/>
              <p:nvPr/>
            </p:nvSpPr>
            <p:spPr>
              <a:xfrm>
                <a:off x="3419872" y="606104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Ovale 7"/>
              <p:cNvSpPr/>
              <p:nvPr/>
            </p:nvSpPr>
            <p:spPr>
              <a:xfrm>
                <a:off x="7452320" y="57730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4" name="Connettore 1 9"/>
              <p:cNvCxnSpPr>
                <a:stCxn id="88" idx="5"/>
                <a:endCxn id="81" idx="5"/>
              </p:cNvCxnSpPr>
              <p:nvPr/>
            </p:nvCxnSpPr>
            <p:spPr>
              <a:xfrm>
                <a:off x="4644624" y="5463283"/>
                <a:ext cx="1152128" cy="6480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CasellaDiTesto 19"/>
              <p:cNvSpPr txBox="1"/>
              <p:nvPr/>
            </p:nvSpPr>
            <p:spPr>
              <a:xfrm>
                <a:off x="4100196" y="5206887"/>
                <a:ext cx="356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w</a:t>
                </a:r>
                <a:endParaRPr lang="it-IT" b="1" dirty="0"/>
              </a:p>
            </p:txBody>
          </p:sp>
          <p:sp>
            <p:nvSpPr>
              <p:cNvPr id="86" name="CasellaDiTesto 20"/>
              <p:cNvSpPr txBox="1"/>
              <p:nvPr/>
            </p:nvSpPr>
            <p:spPr>
              <a:xfrm>
                <a:off x="5796136" y="594928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n</a:t>
                </a:r>
                <a:endParaRPr lang="it-IT" b="1" dirty="0"/>
              </a:p>
            </p:txBody>
          </p:sp>
          <p:sp>
            <p:nvSpPr>
              <p:cNvPr id="87" name="Ovale 22"/>
              <p:cNvSpPr/>
              <p:nvPr/>
            </p:nvSpPr>
            <p:spPr>
              <a:xfrm>
                <a:off x="3233665" y="4077072"/>
                <a:ext cx="2664296" cy="266429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Ovale 3"/>
              <p:cNvSpPr/>
              <p:nvPr/>
            </p:nvSpPr>
            <p:spPr>
              <a:xfrm>
                <a:off x="4460236" y="5278895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9" name="Connettore 2 43"/>
              <p:cNvCxnSpPr>
                <a:stCxn id="88" idx="7"/>
              </p:cNvCxnSpPr>
              <p:nvPr/>
            </p:nvCxnSpPr>
            <p:spPr>
              <a:xfrm flipV="1">
                <a:off x="4644624" y="4797153"/>
                <a:ext cx="1079504" cy="5133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48"/>
              <p:cNvCxnSpPr>
                <a:stCxn id="88" idx="3"/>
              </p:cNvCxnSpPr>
              <p:nvPr/>
            </p:nvCxnSpPr>
            <p:spPr>
              <a:xfrm flipH="1">
                <a:off x="4283968" y="5463283"/>
                <a:ext cx="207904" cy="6300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uppo 51"/>
              <p:cNvGrpSpPr/>
              <p:nvPr/>
            </p:nvGrpSpPr>
            <p:grpSpPr>
              <a:xfrm>
                <a:off x="4932040" y="4653136"/>
                <a:ext cx="417197" cy="646331"/>
                <a:chOff x="7624841" y="4005064"/>
                <a:chExt cx="417197" cy="646331"/>
              </a:xfrm>
            </p:grpSpPr>
            <p:sp>
              <p:nvSpPr>
                <p:cNvPr id="93" name="CasellaDiTesto 52"/>
                <p:cNvSpPr txBox="1"/>
                <p:nvPr/>
              </p:nvSpPr>
              <p:spPr>
                <a:xfrm>
                  <a:off x="7624841" y="4005064"/>
                  <a:ext cx="2984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/>
                    <a:t>T</a:t>
                  </a:r>
                </a:p>
                <a:p>
                  <a:endParaRPr lang="it-IT" b="1" dirty="0"/>
                </a:p>
              </p:txBody>
            </p:sp>
            <p:sp>
              <p:nvSpPr>
                <p:cNvPr id="94" name="CasellaDiTesto 53"/>
                <p:cNvSpPr txBox="1"/>
                <p:nvPr/>
              </p:nvSpPr>
              <p:spPr>
                <a:xfrm>
                  <a:off x="7740352" y="4149080"/>
                  <a:ext cx="3016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00" b="1" dirty="0" smtClean="0"/>
                    <a:t>W</a:t>
                  </a:r>
                  <a:endParaRPr lang="it-IT" sz="1000" b="1" dirty="0"/>
                </a:p>
              </p:txBody>
            </p:sp>
          </p:grpSp>
          <p:sp>
            <p:nvSpPr>
              <p:cNvPr id="92" name="CasellaDiTesto 55"/>
              <p:cNvSpPr txBox="1"/>
              <p:nvPr/>
            </p:nvSpPr>
            <p:spPr>
              <a:xfrm>
                <a:off x="5076056" y="5435932"/>
                <a:ext cx="644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edge</a:t>
                </a:r>
                <a:endParaRPr lang="it-IT" dirty="0"/>
              </a:p>
            </p:txBody>
          </p:sp>
        </p:grpSp>
        <p:grpSp>
          <p:nvGrpSpPr>
            <p:cNvPr id="76" name="Gruppo 27"/>
            <p:cNvGrpSpPr/>
            <p:nvPr/>
          </p:nvGrpSpPr>
          <p:grpSpPr>
            <a:xfrm>
              <a:off x="7768857" y="6237312"/>
              <a:ext cx="619567" cy="646331"/>
              <a:chOff x="7624841" y="4005064"/>
              <a:chExt cx="619567" cy="646331"/>
            </a:xfrm>
          </p:grpSpPr>
          <p:sp>
            <p:nvSpPr>
              <p:cNvPr id="77" name="CasellaDiTesto 25"/>
              <p:cNvSpPr txBox="1"/>
              <p:nvPr/>
            </p:nvSpPr>
            <p:spPr>
              <a:xfrm>
                <a:off x="7624841" y="4005064"/>
                <a:ext cx="5597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&lt;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78" name="CasellaDiTesto 26"/>
              <p:cNvSpPr txBox="1"/>
              <p:nvPr/>
            </p:nvSpPr>
            <p:spPr>
              <a:xfrm>
                <a:off x="7994018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</p:grpSp>
      <p:cxnSp>
        <p:nvCxnSpPr>
          <p:cNvPr id="101" name="Connettore 1 36"/>
          <p:cNvCxnSpPr>
            <a:endCxn id="88" idx="4"/>
          </p:cNvCxnSpPr>
          <p:nvPr/>
        </p:nvCxnSpPr>
        <p:spPr>
          <a:xfrm>
            <a:off x="3595581" y="3284984"/>
            <a:ext cx="972667" cy="2209935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sellaDiTesto 54"/>
          <p:cNvSpPr txBox="1"/>
          <p:nvPr/>
        </p:nvSpPr>
        <p:spPr>
          <a:xfrm>
            <a:off x="3860139" y="3501008"/>
            <a:ext cx="78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bridge</a:t>
            </a:r>
            <a:endParaRPr lang="it-IT" b="1" dirty="0"/>
          </a:p>
        </p:txBody>
      </p:sp>
      <p:grpSp>
        <p:nvGrpSpPr>
          <p:cNvPr id="95" name="Gruppo 61"/>
          <p:cNvGrpSpPr/>
          <p:nvPr/>
        </p:nvGrpSpPr>
        <p:grpSpPr>
          <a:xfrm>
            <a:off x="3125979" y="2998693"/>
            <a:ext cx="509917" cy="646331"/>
            <a:chOff x="3125979" y="2998693"/>
            <a:chExt cx="509917" cy="646331"/>
          </a:xfrm>
        </p:grpSpPr>
        <p:grpSp>
          <p:nvGrpSpPr>
            <p:cNvPr id="96" name="Gruppo 32"/>
            <p:cNvGrpSpPr/>
            <p:nvPr/>
          </p:nvGrpSpPr>
          <p:grpSpPr>
            <a:xfrm>
              <a:off x="3125979" y="2998693"/>
              <a:ext cx="365901" cy="646331"/>
              <a:chOff x="7624841" y="4005064"/>
              <a:chExt cx="365901" cy="646331"/>
            </a:xfrm>
          </p:grpSpPr>
          <p:sp>
            <p:nvSpPr>
              <p:cNvPr id="98" name="CasellaDiTesto 33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99" name="CasellaDiTesto 34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0</a:t>
                </a:r>
                <a:endParaRPr lang="it-IT" sz="1000" b="1" dirty="0"/>
              </a:p>
            </p:txBody>
          </p:sp>
        </p:grpSp>
        <p:sp>
          <p:nvSpPr>
            <p:cNvPr id="97" name="Ovale 21"/>
            <p:cNvSpPr/>
            <p:nvPr/>
          </p:nvSpPr>
          <p:spPr>
            <a:xfrm>
              <a:off x="3491880" y="3140968"/>
              <a:ext cx="144016" cy="14401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01 CuadroTexto"/>
          <p:cNvSpPr txBox="1"/>
          <p:nvPr/>
        </p:nvSpPr>
        <p:spPr>
          <a:xfrm>
            <a:off x="5220120" y="2852936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125 Rectángulo"/>
          <p:cNvSpPr/>
          <p:nvPr/>
        </p:nvSpPr>
        <p:spPr>
          <a:xfrm>
            <a:off x="6480488" y="188640"/>
            <a:ext cx="24840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new neuron in the X space whose weight vector is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130 Proceso"/>
          <p:cNvSpPr/>
          <p:nvPr/>
        </p:nvSpPr>
        <p:spPr>
          <a:xfrm>
            <a:off x="6678488" y="908848"/>
            <a:ext cx="2088000" cy="252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to 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bridge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131 Conector recto de flecha"/>
          <p:cNvCxnSpPr/>
          <p:nvPr/>
        </p:nvCxnSpPr>
        <p:spPr>
          <a:xfrm>
            <a:off x="7722488" y="656640"/>
            <a:ext cx="0" cy="25220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132 Rectángulo"/>
          <p:cNvSpPr/>
          <p:nvPr/>
        </p:nvSpPr>
        <p:spPr>
          <a:xfrm>
            <a:off x="6768488" y="1331832"/>
            <a:ext cx="1908000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x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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134 Conector recto de flecha"/>
          <p:cNvCxnSpPr/>
          <p:nvPr/>
        </p:nvCxnSpPr>
        <p:spPr>
          <a:xfrm>
            <a:off x="7722488" y="1160848"/>
            <a:ext cx="0" cy="17098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6912488" y="1655832"/>
            <a:ext cx="1620000" cy="396000"/>
            <a:chOff x="6912488" y="1655832"/>
            <a:chExt cx="1620000" cy="396000"/>
          </a:xfrm>
        </p:grpSpPr>
        <p:sp>
          <p:nvSpPr>
            <p:cNvPr id="61" name="135 Rectángulo"/>
            <p:cNvSpPr/>
            <p:nvPr/>
          </p:nvSpPr>
          <p:spPr>
            <a:xfrm>
              <a:off x="6912488" y="1799832"/>
              <a:ext cx="1620000" cy="25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Triangulate initial y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</a:t>
              </a:r>
              <a:endPara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2" name="136 Conector recto de flecha"/>
            <p:cNvCxnSpPr/>
            <p:nvPr/>
          </p:nvCxnSpPr>
          <p:spPr>
            <a:xfrm>
              <a:off x="7722488" y="1655832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142 Conector angular"/>
          <p:cNvCxnSpPr>
            <a:stCxn id="14" idx="3"/>
            <a:endCxn id="56" idx="1"/>
          </p:cNvCxnSpPr>
          <p:nvPr/>
        </p:nvCxnSpPr>
        <p:spPr>
          <a:xfrm flipV="1">
            <a:off x="5273192" y="422640"/>
            <a:ext cx="1207296" cy="2707695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41"/>
          <p:cNvSpPr txBox="1"/>
          <p:nvPr/>
        </p:nvSpPr>
        <p:spPr>
          <a:xfrm>
            <a:off x="-36512" y="46365"/>
            <a:ext cx="287771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projection with extrapolation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3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3" name="CasellaDiTesto 63"/>
          <p:cNvSpPr txBox="1"/>
          <p:nvPr/>
        </p:nvSpPr>
        <p:spPr>
          <a:xfrm>
            <a:off x="4271090" y="536033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1</a:t>
            </a:r>
            <a:endParaRPr lang="it-IT" sz="1000" b="1" dirty="0"/>
          </a:p>
        </p:txBody>
      </p:sp>
    </p:spTree>
    <p:extLst>
      <p:ext uri="{BB962C8B-B14F-4D97-AF65-F5344CB8AC3E}">
        <p14:creationId xmlns="" xmlns:p14="http://schemas.microsoft.com/office/powerpoint/2010/main" val="30470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899592" y="2060848"/>
            <a:ext cx="5328592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28"/>
          <p:cNvGrpSpPr/>
          <p:nvPr/>
        </p:nvGrpSpPr>
        <p:grpSpPr>
          <a:xfrm>
            <a:off x="899592" y="3790781"/>
            <a:ext cx="748655" cy="646331"/>
            <a:chOff x="7624841" y="4005064"/>
            <a:chExt cx="748655" cy="646331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7624841" y="4005064"/>
              <a:ext cx="6751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&gt;=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8123106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</p:grpSp>
      <p:grpSp>
        <p:nvGrpSpPr>
          <p:cNvPr id="3" name="Gruppo 32"/>
          <p:cNvGrpSpPr/>
          <p:nvPr/>
        </p:nvGrpSpPr>
        <p:grpSpPr>
          <a:xfrm>
            <a:off x="3203848" y="2782669"/>
            <a:ext cx="400044" cy="646331"/>
            <a:chOff x="12377592" y="4005064"/>
            <a:chExt cx="400044" cy="646331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12377592" y="4005064"/>
              <a:ext cx="293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y</a:t>
              </a:r>
            </a:p>
            <a:p>
              <a:endParaRPr lang="it-IT" b="1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12527246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0</a:t>
              </a:r>
              <a:endParaRPr lang="it-IT" sz="1000" b="1" dirty="0"/>
            </a:p>
          </p:txBody>
        </p:sp>
      </p:grpSp>
      <p:sp>
        <p:nvSpPr>
          <p:cNvPr id="59" name="Rettangolo 58"/>
          <p:cNvSpPr/>
          <p:nvPr/>
        </p:nvSpPr>
        <p:spPr>
          <a:xfrm>
            <a:off x="2987824" y="4509120"/>
            <a:ext cx="5328592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1" name="Ovale 60"/>
          <p:cNvSpPr/>
          <p:nvPr/>
        </p:nvSpPr>
        <p:spPr>
          <a:xfrm>
            <a:off x="5612364" y="5926967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>
            <a:off x="3275856" y="630932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/>
          <p:cNvSpPr/>
          <p:nvPr/>
        </p:nvSpPr>
        <p:spPr>
          <a:xfrm>
            <a:off x="7452320" y="57730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1 63"/>
          <p:cNvCxnSpPr>
            <a:endCxn id="61" idx="5"/>
          </p:cNvCxnSpPr>
          <p:nvPr/>
        </p:nvCxnSpPr>
        <p:spPr>
          <a:xfrm>
            <a:off x="4644624" y="5463283"/>
            <a:ext cx="1152128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>
            <a:off x="4283968" y="5463283"/>
            <a:ext cx="207904" cy="6300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27"/>
          <p:cNvGrpSpPr/>
          <p:nvPr/>
        </p:nvGrpSpPr>
        <p:grpSpPr>
          <a:xfrm>
            <a:off x="7768857" y="6237312"/>
            <a:ext cx="619567" cy="646331"/>
            <a:chOff x="7624841" y="4005064"/>
            <a:chExt cx="619567" cy="646331"/>
          </a:xfrm>
        </p:grpSpPr>
        <p:sp>
          <p:nvSpPr>
            <p:cNvPr id="57" name="CasellaDiTesto 56"/>
            <p:cNvSpPr txBox="1"/>
            <p:nvPr/>
          </p:nvSpPr>
          <p:spPr>
            <a:xfrm>
              <a:off x="7624841" y="4005064"/>
              <a:ext cx="559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&lt;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7994018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</p:grpSp>
      <p:grpSp>
        <p:nvGrpSpPr>
          <p:cNvPr id="96" name="Gruppo 95"/>
          <p:cNvGrpSpPr/>
          <p:nvPr/>
        </p:nvGrpSpPr>
        <p:grpSpPr>
          <a:xfrm>
            <a:off x="2018240" y="3010236"/>
            <a:ext cx="5104184" cy="4828004"/>
            <a:chOff x="2018240" y="3010236"/>
            <a:chExt cx="5104184" cy="4828004"/>
          </a:xfrm>
        </p:grpSpPr>
        <p:grpSp>
          <p:nvGrpSpPr>
            <p:cNvPr id="9" name="Gruppo 51"/>
            <p:cNvGrpSpPr/>
            <p:nvPr/>
          </p:nvGrpSpPr>
          <p:grpSpPr>
            <a:xfrm>
              <a:off x="5286219" y="4509120"/>
              <a:ext cx="365901" cy="646331"/>
              <a:chOff x="7624841" y="4005064"/>
              <a:chExt cx="365901" cy="646331"/>
            </a:xfrm>
          </p:grpSpPr>
          <p:sp>
            <p:nvSpPr>
              <p:cNvPr id="73" name="CasellaDiTesto 72"/>
              <p:cNvSpPr txBox="1"/>
              <p:nvPr/>
            </p:nvSpPr>
            <p:spPr>
              <a:xfrm>
                <a:off x="7624841" y="4005064"/>
                <a:ext cx="3080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chemeClr val="tx2"/>
                    </a:solidFill>
                  </a:rPr>
                  <a:t>d</a:t>
                </a:r>
              </a:p>
              <a:p>
                <a:endParaRPr lang="it-IT" b="1" dirty="0"/>
              </a:p>
            </p:txBody>
          </p:sp>
          <p:sp>
            <p:nvSpPr>
              <p:cNvPr id="74" name="CasellaDiTesto 73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>
                    <a:solidFill>
                      <a:schemeClr val="tx2"/>
                    </a:solidFill>
                  </a:rPr>
                  <a:t>1</a:t>
                </a:r>
                <a:endParaRPr lang="it-IT" sz="10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95" name="Gruppo 94"/>
            <p:cNvGrpSpPr/>
            <p:nvPr/>
          </p:nvGrpSpPr>
          <p:grpSpPr>
            <a:xfrm>
              <a:off x="2018240" y="3010236"/>
              <a:ext cx="5104184" cy="4828004"/>
              <a:chOff x="2018240" y="3010236"/>
              <a:chExt cx="5104184" cy="4828004"/>
            </a:xfrm>
          </p:grpSpPr>
          <p:cxnSp>
            <p:nvCxnSpPr>
              <p:cNvPr id="69" name="Connettore 2 68"/>
              <p:cNvCxnSpPr/>
              <p:nvPr/>
            </p:nvCxnSpPr>
            <p:spPr>
              <a:xfrm flipV="1">
                <a:off x="4582048" y="4340889"/>
                <a:ext cx="2270928" cy="105507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e 79"/>
              <p:cNvSpPr/>
              <p:nvPr/>
            </p:nvSpPr>
            <p:spPr>
              <a:xfrm>
                <a:off x="2018240" y="3010236"/>
                <a:ext cx="5104184" cy="48280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45" name="Gruppo 32"/>
          <p:cNvGrpSpPr/>
          <p:nvPr/>
        </p:nvGrpSpPr>
        <p:grpSpPr>
          <a:xfrm>
            <a:off x="4076383" y="5086925"/>
            <a:ext cx="423609" cy="646331"/>
            <a:chOff x="7624841" y="4005064"/>
            <a:chExt cx="423609" cy="646331"/>
          </a:xfrm>
        </p:grpSpPr>
        <p:sp>
          <p:nvSpPr>
            <p:cNvPr id="48" name="CasellaDiTesto 47"/>
            <p:cNvSpPr txBox="1"/>
            <p:nvPr/>
          </p:nvSpPr>
          <p:spPr>
            <a:xfrm>
              <a:off x="7624841" y="4005064"/>
              <a:ext cx="356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7740352" y="4149080"/>
              <a:ext cx="308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  1</a:t>
              </a:r>
              <a:endParaRPr lang="it-IT" sz="1000" b="1" dirty="0"/>
            </a:p>
          </p:txBody>
        </p:sp>
      </p:grpSp>
      <p:sp>
        <p:nvSpPr>
          <p:cNvPr id="68" name="Ovale 3"/>
          <p:cNvSpPr/>
          <p:nvPr/>
        </p:nvSpPr>
        <p:spPr>
          <a:xfrm>
            <a:off x="4460236" y="527889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7" name="Gruppo 96"/>
          <p:cNvGrpSpPr/>
          <p:nvPr/>
        </p:nvGrpSpPr>
        <p:grpSpPr>
          <a:xfrm>
            <a:off x="1069411" y="3140637"/>
            <a:ext cx="6472336" cy="5957191"/>
            <a:chOff x="1069411" y="3140637"/>
            <a:chExt cx="6472336" cy="5957191"/>
          </a:xfrm>
        </p:grpSpPr>
        <p:sp>
          <p:nvSpPr>
            <p:cNvPr id="71" name="Ovale 70"/>
            <p:cNvSpPr/>
            <p:nvPr/>
          </p:nvSpPr>
          <p:spPr>
            <a:xfrm>
              <a:off x="1069411" y="3140637"/>
              <a:ext cx="6472336" cy="59571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5" name="Connettore 2 74"/>
            <p:cNvCxnSpPr/>
            <p:nvPr/>
          </p:nvCxnSpPr>
          <p:spPr>
            <a:xfrm flipH="1" flipV="1">
              <a:off x="1175657" y="5368834"/>
              <a:ext cx="3122023" cy="69233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uppo 51"/>
            <p:cNvGrpSpPr/>
            <p:nvPr/>
          </p:nvGrpSpPr>
          <p:grpSpPr>
            <a:xfrm>
              <a:off x="2483768" y="5302949"/>
              <a:ext cx="365901" cy="646331"/>
              <a:chOff x="7624841" y="4005064"/>
              <a:chExt cx="365901" cy="646331"/>
            </a:xfrm>
          </p:grpSpPr>
          <p:sp>
            <p:nvSpPr>
              <p:cNvPr id="81" name="CasellaDiTesto 80"/>
              <p:cNvSpPr txBox="1"/>
              <p:nvPr/>
            </p:nvSpPr>
            <p:spPr>
              <a:xfrm>
                <a:off x="7624841" y="4005064"/>
                <a:ext cx="3080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</a:rPr>
                  <a:t>d</a:t>
                </a:r>
              </a:p>
              <a:p>
                <a:endParaRPr lang="it-IT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CasellaDiTesto 81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>
                    <a:solidFill>
                      <a:srgbClr val="FF0000"/>
                    </a:solidFill>
                  </a:rPr>
                  <a:t>2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0" name="Ovale 59"/>
          <p:cNvSpPr/>
          <p:nvPr/>
        </p:nvSpPr>
        <p:spPr>
          <a:xfrm>
            <a:off x="4191711" y="594928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0" name="Gruppo 32"/>
          <p:cNvGrpSpPr/>
          <p:nvPr/>
        </p:nvGrpSpPr>
        <p:grpSpPr>
          <a:xfrm>
            <a:off x="3860359" y="5589240"/>
            <a:ext cx="423609" cy="646331"/>
            <a:chOff x="7624841" y="4005064"/>
            <a:chExt cx="423609" cy="646331"/>
          </a:xfrm>
        </p:grpSpPr>
        <p:sp>
          <p:nvSpPr>
            <p:cNvPr id="51" name="CasellaDiTesto 50"/>
            <p:cNvSpPr txBox="1"/>
            <p:nvPr/>
          </p:nvSpPr>
          <p:spPr>
            <a:xfrm>
              <a:off x="7624841" y="4005064"/>
              <a:ext cx="356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7740352" y="4149080"/>
              <a:ext cx="308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  2</a:t>
              </a:r>
              <a:endParaRPr lang="it-IT" sz="1000" b="1" dirty="0"/>
            </a:p>
          </p:txBody>
        </p:sp>
      </p:grpSp>
      <p:grpSp>
        <p:nvGrpSpPr>
          <p:cNvPr id="83" name="Gruppo 32"/>
          <p:cNvGrpSpPr/>
          <p:nvPr/>
        </p:nvGrpSpPr>
        <p:grpSpPr>
          <a:xfrm>
            <a:off x="5804575" y="5662989"/>
            <a:ext cx="423609" cy="646331"/>
            <a:chOff x="7624841" y="4005064"/>
            <a:chExt cx="423609" cy="646331"/>
          </a:xfrm>
        </p:grpSpPr>
        <p:sp>
          <p:nvSpPr>
            <p:cNvPr id="84" name="CasellaDiTesto 83"/>
            <p:cNvSpPr txBox="1"/>
            <p:nvPr/>
          </p:nvSpPr>
          <p:spPr>
            <a:xfrm>
              <a:off x="7624841" y="4005064"/>
              <a:ext cx="356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85" name="CasellaDiTesto 84"/>
            <p:cNvSpPr txBox="1"/>
            <p:nvPr/>
          </p:nvSpPr>
          <p:spPr>
            <a:xfrm>
              <a:off x="7740352" y="4149080"/>
              <a:ext cx="308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  3</a:t>
              </a:r>
              <a:endParaRPr lang="it-IT" sz="1000" b="1" dirty="0"/>
            </a:p>
          </p:txBody>
        </p:sp>
      </p:grpSp>
      <p:grpSp>
        <p:nvGrpSpPr>
          <p:cNvPr id="98" name="Gruppo 97"/>
          <p:cNvGrpSpPr/>
          <p:nvPr/>
        </p:nvGrpSpPr>
        <p:grpSpPr>
          <a:xfrm>
            <a:off x="3442040" y="3168678"/>
            <a:ext cx="3328994" cy="1013616"/>
            <a:chOff x="3442040" y="3168678"/>
            <a:chExt cx="3328994" cy="1013616"/>
          </a:xfrm>
        </p:grpSpPr>
        <p:sp>
          <p:nvSpPr>
            <p:cNvPr id="22" name="Ovale 21"/>
            <p:cNvSpPr/>
            <p:nvPr/>
          </p:nvSpPr>
          <p:spPr>
            <a:xfrm>
              <a:off x="3442040" y="3168678"/>
              <a:ext cx="144016" cy="14401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/>
            <p:cNvSpPr/>
            <p:nvPr/>
          </p:nvSpPr>
          <p:spPr>
            <a:xfrm>
              <a:off x="6627018" y="4038278"/>
              <a:ext cx="144016" cy="14401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4" name="Gruppo 93"/>
          <p:cNvGrpSpPr/>
          <p:nvPr/>
        </p:nvGrpSpPr>
        <p:grpSpPr>
          <a:xfrm>
            <a:off x="1691680" y="2401724"/>
            <a:ext cx="1656184" cy="811252"/>
            <a:chOff x="1691680" y="2401724"/>
            <a:chExt cx="1656184" cy="811252"/>
          </a:xfrm>
        </p:grpSpPr>
        <p:sp>
          <p:nvSpPr>
            <p:cNvPr id="88" name="CasellaDiTesto 87"/>
            <p:cNvSpPr txBox="1"/>
            <p:nvPr/>
          </p:nvSpPr>
          <p:spPr>
            <a:xfrm>
              <a:off x="1691680" y="2401724"/>
              <a:ext cx="1368152" cy="5232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farthest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from</a:t>
              </a:r>
              <a:r>
                <a:rPr lang="it-IT" sz="1400" dirty="0" smtClean="0"/>
                <a:t> the </a:t>
              </a:r>
              <a:r>
                <a:rPr lang="it-IT" sz="1400" dirty="0" err="1" smtClean="0"/>
                <a:t>third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winner</a:t>
              </a:r>
              <a:endParaRPr lang="it-IT" sz="1400" dirty="0"/>
            </a:p>
          </p:txBody>
        </p:sp>
        <p:cxnSp>
          <p:nvCxnSpPr>
            <p:cNvPr id="89" name="Connettore 2 88"/>
            <p:cNvCxnSpPr>
              <a:stCxn id="88" idx="2"/>
            </p:cNvCxnSpPr>
            <p:nvPr/>
          </p:nvCxnSpPr>
          <p:spPr>
            <a:xfrm>
              <a:off x="2375756" y="2924944"/>
              <a:ext cx="972108" cy="28803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CasellaDiTesto 41"/>
          <p:cNvSpPr txBox="1"/>
          <p:nvPr/>
        </p:nvSpPr>
        <p:spPr>
          <a:xfrm>
            <a:off x="-36512" y="46365"/>
            <a:ext cx="287771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projection with extrapolation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7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480488" y="188640"/>
            <a:ext cx="2484000" cy="1863192"/>
            <a:chOff x="6480488" y="188640"/>
            <a:chExt cx="2484000" cy="1863192"/>
          </a:xfrm>
        </p:grpSpPr>
        <p:sp>
          <p:nvSpPr>
            <p:cNvPr id="54" name="125 Rectángulo"/>
            <p:cNvSpPr/>
            <p:nvPr/>
          </p:nvSpPr>
          <p:spPr>
            <a:xfrm>
              <a:off x="6480488" y="188640"/>
              <a:ext cx="2484000" cy="46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Create a new neuron in the X space whose weight vector is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130 Proceso"/>
            <p:cNvSpPr/>
            <p:nvPr/>
          </p:nvSpPr>
          <p:spPr>
            <a:xfrm>
              <a:off x="6678488" y="908848"/>
              <a:ext cx="2088000" cy="25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Link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to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a bridge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131 Conector recto de flecha"/>
            <p:cNvCxnSpPr/>
            <p:nvPr/>
          </p:nvCxnSpPr>
          <p:spPr>
            <a:xfrm>
              <a:off x="7722488" y="656640"/>
              <a:ext cx="0" cy="25220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132 Rectángulo"/>
            <p:cNvSpPr/>
            <p:nvPr/>
          </p:nvSpPr>
          <p:spPr>
            <a:xfrm>
              <a:off x="6768488" y="1331832"/>
              <a:ext cx="1908000" cy="32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x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-w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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6" name="134 Conector recto de flecha"/>
            <p:cNvCxnSpPr/>
            <p:nvPr/>
          </p:nvCxnSpPr>
          <p:spPr>
            <a:xfrm>
              <a:off x="7722488" y="1160848"/>
              <a:ext cx="0" cy="17098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e 66"/>
            <p:cNvGrpSpPr/>
            <p:nvPr/>
          </p:nvGrpSpPr>
          <p:grpSpPr>
            <a:xfrm>
              <a:off x="6912488" y="1655832"/>
              <a:ext cx="1620000" cy="396000"/>
              <a:chOff x="6912488" y="1655832"/>
              <a:chExt cx="1620000" cy="396000"/>
            </a:xfrm>
          </p:grpSpPr>
          <p:sp>
            <p:nvSpPr>
              <p:cNvPr id="72" name="135 Rectángulo"/>
              <p:cNvSpPr/>
              <p:nvPr/>
            </p:nvSpPr>
            <p:spPr>
              <a:xfrm>
                <a:off x="6912488" y="1799832"/>
                <a:ext cx="1620000" cy="252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Triangulate initial y</a:t>
                </a:r>
                <a:r>
                  <a:rPr lang="it-IT" sz="14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 </a:t>
                </a:r>
                <a:endParaRPr lang="it-IT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76" name="136 Conector recto de flecha"/>
              <p:cNvCxnSpPr/>
              <p:nvPr/>
            </p:nvCxnSpPr>
            <p:spPr>
              <a:xfrm>
                <a:off x="7722488" y="1655832"/>
                <a:ext cx="0" cy="144000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899592" y="2060848"/>
            <a:ext cx="5328592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28"/>
          <p:cNvGrpSpPr/>
          <p:nvPr/>
        </p:nvGrpSpPr>
        <p:grpSpPr>
          <a:xfrm>
            <a:off x="899592" y="3790781"/>
            <a:ext cx="748655" cy="646331"/>
            <a:chOff x="7624841" y="4005064"/>
            <a:chExt cx="748655" cy="646331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7624841" y="4005064"/>
              <a:ext cx="6751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&gt;=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8123106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</p:grpSp>
      <p:grpSp>
        <p:nvGrpSpPr>
          <p:cNvPr id="3" name="Gruppo 32"/>
          <p:cNvGrpSpPr/>
          <p:nvPr/>
        </p:nvGrpSpPr>
        <p:grpSpPr>
          <a:xfrm>
            <a:off x="3203848" y="2782669"/>
            <a:ext cx="400044" cy="646331"/>
            <a:chOff x="12377592" y="4005064"/>
            <a:chExt cx="400044" cy="646331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12377592" y="4005064"/>
              <a:ext cx="293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y</a:t>
              </a:r>
            </a:p>
            <a:p>
              <a:endParaRPr lang="it-IT" b="1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12527246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0</a:t>
              </a:r>
              <a:endParaRPr lang="it-IT" sz="1000" b="1" dirty="0"/>
            </a:p>
          </p:txBody>
        </p:sp>
      </p:grpSp>
      <p:sp>
        <p:nvSpPr>
          <p:cNvPr id="59" name="Rettangolo 58"/>
          <p:cNvSpPr/>
          <p:nvPr/>
        </p:nvSpPr>
        <p:spPr>
          <a:xfrm>
            <a:off x="2987824" y="4509120"/>
            <a:ext cx="5328592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1" name="Ovale 60"/>
          <p:cNvSpPr/>
          <p:nvPr/>
        </p:nvSpPr>
        <p:spPr>
          <a:xfrm>
            <a:off x="5612364" y="5926967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>
            <a:off x="3275856" y="630932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/>
          <p:cNvSpPr/>
          <p:nvPr/>
        </p:nvSpPr>
        <p:spPr>
          <a:xfrm>
            <a:off x="7452320" y="57730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1 63"/>
          <p:cNvCxnSpPr>
            <a:endCxn id="61" idx="5"/>
          </p:cNvCxnSpPr>
          <p:nvPr/>
        </p:nvCxnSpPr>
        <p:spPr>
          <a:xfrm>
            <a:off x="4644624" y="5463283"/>
            <a:ext cx="1152128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>
            <a:off x="4283968" y="5463283"/>
            <a:ext cx="207904" cy="6300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27"/>
          <p:cNvGrpSpPr/>
          <p:nvPr/>
        </p:nvGrpSpPr>
        <p:grpSpPr>
          <a:xfrm>
            <a:off x="7768857" y="6237312"/>
            <a:ext cx="619567" cy="646331"/>
            <a:chOff x="7624841" y="4005064"/>
            <a:chExt cx="619567" cy="646331"/>
          </a:xfrm>
        </p:grpSpPr>
        <p:sp>
          <p:nvSpPr>
            <p:cNvPr id="57" name="CasellaDiTesto 56"/>
            <p:cNvSpPr txBox="1"/>
            <p:nvPr/>
          </p:nvSpPr>
          <p:spPr>
            <a:xfrm>
              <a:off x="7624841" y="4005064"/>
              <a:ext cx="559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&lt;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7994018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</p:grpSp>
      <p:grpSp>
        <p:nvGrpSpPr>
          <p:cNvPr id="6" name="Gruppo 95"/>
          <p:cNvGrpSpPr/>
          <p:nvPr/>
        </p:nvGrpSpPr>
        <p:grpSpPr>
          <a:xfrm>
            <a:off x="2018240" y="3010236"/>
            <a:ext cx="5104184" cy="4828004"/>
            <a:chOff x="2018240" y="3010236"/>
            <a:chExt cx="5104184" cy="4828004"/>
          </a:xfrm>
        </p:grpSpPr>
        <p:grpSp>
          <p:nvGrpSpPr>
            <p:cNvPr id="7" name="Gruppo 51"/>
            <p:cNvGrpSpPr/>
            <p:nvPr/>
          </p:nvGrpSpPr>
          <p:grpSpPr>
            <a:xfrm>
              <a:off x="5286219" y="4509120"/>
              <a:ext cx="365901" cy="646331"/>
              <a:chOff x="7624841" y="4005064"/>
              <a:chExt cx="365901" cy="646331"/>
            </a:xfrm>
          </p:grpSpPr>
          <p:sp>
            <p:nvSpPr>
              <p:cNvPr id="73" name="CasellaDiTesto 72"/>
              <p:cNvSpPr txBox="1"/>
              <p:nvPr/>
            </p:nvSpPr>
            <p:spPr>
              <a:xfrm>
                <a:off x="7624841" y="4005064"/>
                <a:ext cx="3080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chemeClr val="tx2"/>
                    </a:solidFill>
                  </a:rPr>
                  <a:t>d</a:t>
                </a:r>
              </a:p>
              <a:p>
                <a:endParaRPr lang="it-IT" b="1" dirty="0"/>
              </a:p>
            </p:txBody>
          </p:sp>
          <p:sp>
            <p:nvSpPr>
              <p:cNvPr id="74" name="CasellaDiTesto 73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>
                    <a:solidFill>
                      <a:schemeClr val="tx2"/>
                    </a:solidFill>
                  </a:rPr>
                  <a:t>1</a:t>
                </a:r>
                <a:endParaRPr lang="it-IT" sz="10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" name="Gruppo 94"/>
            <p:cNvGrpSpPr/>
            <p:nvPr/>
          </p:nvGrpSpPr>
          <p:grpSpPr>
            <a:xfrm>
              <a:off x="2018240" y="3010236"/>
              <a:ext cx="5104184" cy="4828004"/>
              <a:chOff x="2018240" y="3010236"/>
              <a:chExt cx="5104184" cy="4828004"/>
            </a:xfrm>
          </p:grpSpPr>
          <p:cxnSp>
            <p:nvCxnSpPr>
              <p:cNvPr id="69" name="Connettore 2 68"/>
              <p:cNvCxnSpPr/>
              <p:nvPr/>
            </p:nvCxnSpPr>
            <p:spPr>
              <a:xfrm flipV="1">
                <a:off x="4582048" y="4340889"/>
                <a:ext cx="2270928" cy="105507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e 79"/>
              <p:cNvSpPr/>
              <p:nvPr/>
            </p:nvSpPr>
            <p:spPr>
              <a:xfrm>
                <a:off x="2018240" y="3010236"/>
                <a:ext cx="5104184" cy="48280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9" name="Gruppo 32"/>
          <p:cNvGrpSpPr/>
          <p:nvPr/>
        </p:nvGrpSpPr>
        <p:grpSpPr>
          <a:xfrm>
            <a:off x="4076383" y="5086925"/>
            <a:ext cx="423609" cy="646331"/>
            <a:chOff x="7624841" y="4005064"/>
            <a:chExt cx="423609" cy="646331"/>
          </a:xfrm>
        </p:grpSpPr>
        <p:sp>
          <p:nvSpPr>
            <p:cNvPr id="48" name="CasellaDiTesto 47"/>
            <p:cNvSpPr txBox="1"/>
            <p:nvPr/>
          </p:nvSpPr>
          <p:spPr>
            <a:xfrm>
              <a:off x="7624841" y="4005064"/>
              <a:ext cx="356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7740352" y="4149080"/>
              <a:ext cx="308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  1</a:t>
              </a:r>
              <a:endParaRPr lang="it-IT" sz="1000" b="1" dirty="0"/>
            </a:p>
          </p:txBody>
        </p:sp>
      </p:grpSp>
      <p:sp>
        <p:nvSpPr>
          <p:cNvPr id="68" name="Ovale 3"/>
          <p:cNvSpPr/>
          <p:nvPr/>
        </p:nvSpPr>
        <p:spPr>
          <a:xfrm>
            <a:off x="4460236" y="527889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6"/>
          <p:cNvGrpSpPr/>
          <p:nvPr/>
        </p:nvGrpSpPr>
        <p:grpSpPr>
          <a:xfrm>
            <a:off x="1069411" y="3140637"/>
            <a:ext cx="6472336" cy="5957191"/>
            <a:chOff x="1069411" y="3140637"/>
            <a:chExt cx="6472336" cy="5957191"/>
          </a:xfrm>
        </p:grpSpPr>
        <p:sp>
          <p:nvSpPr>
            <p:cNvPr id="71" name="Ovale 70"/>
            <p:cNvSpPr/>
            <p:nvPr/>
          </p:nvSpPr>
          <p:spPr>
            <a:xfrm>
              <a:off x="1069411" y="3140637"/>
              <a:ext cx="6472336" cy="59571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5" name="Connettore 2 74"/>
            <p:cNvCxnSpPr/>
            <p:nvPr/>
          </p:nvCxnSpPr>
          <p:spPr>
            <a:xfrm flipH="1" flipV="1">
              <a:off x="1175657" y="5368834"/>
              <a:ext cx="3122023" cy="69233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o 51"/>
            <p:cNvGrpSpPr/>
            <p:nvPr/>
          </p:nvGrpSpPr>
          <p:grpSpPr>
            <a:xfrm>
              <a:off x="2483768" y="5302949"/>
              <a:ext cx="365901" cy="646331"/>
              <a:chOff x="7624841" y="4005064"/>
              <a:chExt cx="365901" cy="646331"/>
            </a:xfrm>
          </p:grpSpPr>
          <p:sp>
            <p:nvSpPr>
              <p:cNvPr id="81" name="CasellaDiTesto 80"/>
              <p:cNvSpPr txBox="1"/>
              <p:nvPr/>
            </p:nvSpPr>
            <p:spPr>
              <a:xfrm>
                <a:off x="7624841" y="4005064"/>
                <a:ext cx="3080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</a:rPr>
                  <a:t>d</a:t>
                </a:r>
              </a:p>
              <a:p>
                <a:endParaRPr lang="it-IT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CasellaDiTesto 81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>
                    <a:solidFill>
                      <a:srgbClr val="FF0000"/>
                    </a:solidFill>
                  </a:rPr>
                  <a:t>2</a:t>
                </a:r>
                <a:endParaRPr lang="it-IT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0" name="Ovale 59"/>
          <p:cNvSpPr/>
          <p:nvPr/>
        </p:nvSpPr>
        <p:spPr>
          <a:xfrm>
            <a:off x="4191711" y="594928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32"/>
          <p:cNvGrpSpPr/>
          <p:nvPr/>
        </p:nvGrpSpPr>
        <p:grpSpPr>
          <a:xfrm>
            <a:off x="3860359" y="5589240"/>
            <a:ext cx="423609" cy="646331"/>
            <a:chOff x="7624841" y="4005064"/>
            <a:chExt cx="423609" cy="646331"/>
          </a:xfrm>
        </p:grpSpPr>
        <p:sp>
          <p:nvSpPr>
            <p:cNvPr id="51" name="CasellaDiTesto 50"/>
            <p:cNvSpPr txBox="1"/>
            <p:nvPr/>
          </p:nvSpPr>
          <p:spPr>
            <a:xfrm>
              <a:off x="7624841" y="4005064"/>
              <a:ext cx="356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7740352" y="4149080"/>
              <a:ext cx="308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  2</a:t>
              </a:r>
              <a:endParaRPr lang="it-IT" sz="1000" b="1" dirty="0"/>
            </a:p>
          </p:txBody>
        </p:sp>
      </p:grpSp>
      <p:grpSp>
        <p:nvGrpSpPr>
          <p:cNvPr id="13" name="Gruppo 32"/>
          <p:cNvGrpSpPr/>
          <p:nvPr/>
        </p:nvGrpSpPr>
        <p:grpSpPr>
          <a:xfrm>
            <a:off x="5804575" y="5662989"/>
            <a:ext cx="423609" cy="646331"/>
            <a:chOff x="7624841" y="4005064"/>
            <a:chExt cx="423609" cy="646331"/>
          </a:xfrm>
        </p:grpSpPr>
        <p:sp>
          <p:nvSpPr>
            <p:cNvPr id="84" name="CasellaDiTesto 83"/>
            <p:cNvSpPr txBox="1"/>
            <p:nvPr/>
          </p:nvSpPr>
          <p:spPr>
            <a:xfrm>
              <a:off x="7624841" y="4005064"/>
              <a:ext cx="356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85" name="CasellaDiTesto 84"/>
            <p:cNvSpPr txBox="1"/>
            <p:nvPr/>
          </p:nvSpPr>
          <p:spPr>
            <a:xfrm>
              <a:off x="7740352" y="4149080"/>
              <a:ext cx="308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  3</a:t>
              </a:r>
              <a:endParaRPr lang="it-IT" sz="1000" b="1" dirty="0"/>
            </a:p>
          </p:txBody>
        </p:sp>
      </p:grpSp>
      <p:grpSp>
        <p:nvGrpSpPr>
          <p:cNvPr id="14" name="Gruppo 97"/>
          <p:cNvGrpSpPr/>
          <p:nvPr/>
        </p:nvGrpSpPr>
        <p:grpSpPr>
          <a:xfrm>
            <a:off x="3442040" y="3168678"/>
            <a:ext cx="3328994" cy="1013616"/>
            <a:chOff x="3442040" y="3168678"/>
            <a:chExt cx="3328994" cy="1013616"/>
          </a:xfrm>
        </p:grpSpPr>
        <p:sp>
          <p:nvSpPr>
            <p:cNvPr id="22" name="Ovale 21"/>
            <p:cNvSpPr/>
            <p:nvPr/>
          </p:nvSpPr>
          <p:spPr>
            <a:xfrm>
              <a:off x="3442040" y="3168678"/>
              <a:ext cx="144016" cy="14401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/>
            <p:cNvSpPr/>
            <p:nvPr/>
          </p:nvSpPr>
          <p:spPr>
            <a:xfrm>
              <a:off x="6627018" y="4038278"/>
              <a:ext cx="144016" cy="14401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7" name="CasellaDiTesto 86"/>
          <p:cNvSpPr txBox="1"/>
          <p:nvPr/>
        </p:nvSpPr>
        <p:spPr>
          <a:xfrm>
            <a:off x="3851919" y="2132856"/>
            <a:ext cx="19442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extrapolation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uppo 65"/>
          <p:cNvGrpSpPr/>
          <p:nvPr/>
        </p:nvGrpSpPr>
        <p:grpSpPr>
          <a:xfrm>
            <a:off x="3563888" y="4725144"/>
            <a:ext cx="936104" cy="504056"/>
            <a:chOff x="1043608" y="764704"/>
            <a:chExt cx="936104" cy="504056"/>
          </a:xfrm>
        </p:grpSpPr>
        <p:sp>
          <p:nvSpPr>
            <p:cNvPr id="88" name="CasellaDiTesto 87"/>
            <p:cNvSpPr txBox="1"/>
            <p:nvPr/>
          </p:nvSpPr>
          <p:spPr>
            <a:xfrm>
              <a:off x="1043608" y="764704"/>
              <a:ext cx="936104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FIXED</a:t>
              </a:r>
              <a:endParaRPr lang="it-IT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9" name="Connettore 2 88"/>
            <p:cNvCxnSpPr>
              <a:stCxn id="88" idx="2"/>
            </p:cNvCxnSpPr>
            <p:nvPr/>
          </p:nvCxnSpPr>
          <p:spPr>
            <a:xfrm>
              <a:off x="1511660" y="1072481"/>
              <a:ext cx="468052" cy="196279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o 78"/>
          <p:cNvGrpSpPr/>
          <p:nvPr/>
        </p:nvGrpSpPr>
        <p:grpSpPr>
          <a:xfrm>
            <a:off x="4427984" y="6093296"/>
            <a:ext cx="1296144" cy="451793"/>
            <a:chOff x="4427984" y="6093296"/>
            <a:chExt cx="1296144" cy="451793"/>
          </a:xfrm>
        </p:grpSpPr>
        <p:sp>
          <p:nvSpPr>
            <p:cNvPr id="72" name="CasellaDiTesto 71"/>
            <p:cNvSpPr txBox="1"/>
            <p:nvPr/>
          </p:nvSpPr>
          <p:spPr>
            <a:xfrm>
              <a:off x="4788024" y="6237312"/>
              <a:ext cx="936104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FIXED</a:t>
              </a:r>
              <a:endParaRPr lang="it-IT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6" name="Connettore 2 75"/>
            <p:cNvCxnSpPr>
              <a:stCxn id="72" idx="0"/>
            </p:cNvCxnSpPr>
            <p:nvPr/>
          </p:nvCxnSpPr>
          <p:spPr>
            <a:xfrm flipH="1" flipV="1">
              <a:off x="4427984" y="6093296"/>
              <a:ext cx="828092" cy="144016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asellaDiTesto 41"/>
          <p:cNvSpPr txBox="1"/>
          <p:nvPr/>
        </p:nvSpPr>
        <p:spPr>
          <a:xfrm>
            <a:off x="-36512" y="46365"/>
            <a:ext cx="287771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projection with extrapolation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6480488" y="188640"/>
            <a:ext cx="2484000" cy="1863192"/>
            <a:chOff x="6480488" y="188640"/>
            <a:chExt cx="2484000" cy="1863192"/>
          </a:xfrm>
        </p:grpSpPr>
        <p:sp>
          <p:nvSpPr>
            <p:cNvPr id="67" name="125 Rectángulo"/>
            <p:cNvSpPr/>
            <p:nvPr/>
          </p:nvSpPr>
          <p:spPr>
            <a:xfrm>
              <a:off x="6480488" y="188640"/>
              <a:ext cx="2484000" cy="46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Create a new neuron in the X space whose weight vector is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130 Proceso"/>
            <p:cNvSpPr/>
            <p:nvPr/>
          </p:nvSpPr>
          <p:spPr>
            <a:xfrm>
              <a:off x="6678488" y="908848"/>
              <a:ext cx="2088000" cy="25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Link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to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a bridge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8" name="131 Conector recto de flecha"/>
            <p:cNvCxnSpPr/>
            <p:nvPr/>
          </p:nvCxnSpPr>
          <p:spPr>
            <a:xfrm>
              <a:off x="7722488" y="656640"/>
              <a:ext cx="0" cy="25220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132 Rectángulo"/>
            <p:cNvSpPr/>
            <p:nvPr/>
          </p:nvSpPr>
          <p:spPr>
            <a:xfrm>
              <a:off x="6768488" y="1331832"/>
              <a:ext cx="1908000" cy="32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x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-w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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0" name="134 Conector recto de flecha"/>
            <p:cNvCxnSpPr/>
            <p:nvPr/>
          </p:nvCxnSpPr>
          <p:spPr>
            <a:xfrm>
              <a:off x="7722488" y="1160848"/>
              <a:ext cx="0" cy="17098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e 90"/>
            <p:cNvGrpSpPr/>
            <p:nvPr/>
          </p:nvGrpSpPr>
          <p:grpSpPr>
            <a:xfrm>
              <a:off x="6912488" y="1655832"/>
              <a:ext cx="1620000" cy="396000"/>
              <a:chOff x="6912488" y="1655832"/>
              <a:chExt cx="1620000" cy="396000"/>
            </a:xfrm>
          </p:grpSpPr>
          <p:sp>
            <p:nvSpPr>
              <p:cNvPr id="92" name="135 Rectángulo"/>
              <p:cNvSpPr/>
              <p:nvPr/>
            </p:nvSpPr>
            <p:spPr>
              <a:xfrm>
                <a:off x="6912488" y="1799832"/>
                <a:ext cx="1620000" cy="252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Triangulate initial y</a:t>
                </a:r>
                <a:r>
                  <a:rPr lang="it-IT" sz="14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 </a:t>
                </a:r>
                <a:endParaRPr lang="it-IT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3" name="136 Conector recto de flecha"/>
              <p:cNvCxnSpPr/>
              <p:nvPr/>
            </p:nvCxnSpPr>
            <p:spPr>
              <a:xfrm>
                <a:off x="7722488" y="1655832"/>
                <a:ext cx="0" cy="144000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6642488" y="2051832"/>
            <a:ext cx="2160000" cy="1449176"/>
            <a:chOff x="6642488" y="2051832"/>
            <a:chExt cx="2160000" cy="1449176"/>
          </a:xfrm>
        </p:grpSpPr>
        <p:sp>
          <p:nvSpPr>
            <p:cNvPr id="94" name="139 Rectángulo"/>
            <p:cNvSpPr/>
            <p:nvPr/>
          </p:nvSpPr>
          <p:spPr>
            <a:xfrm>
              <a:off x="6642488" y="2276872"/>
              <a:ext cx="2160000" cy="12241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 the first and the second winner and adjust y</a:t>
              </a:r>
              <a:r>
                <a:rPr lang="en-US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according to CCA gradient flow for one iteration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5" name="140 Conector recto de flecha"/>
            <p:cNvCxnSpPr/>
            <p:nvPr/>
          </p:nvCxnSpPr>
          <p:spPr>
            <a:xfrm>
              <a:off x="7722488" y="2051832"/>
              <a:ext cx="0" cy="22504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po 60"/>
          <p:cNvGrpSpPr/>
          <p:nvPr/>
        </p:nvGrpSpPr>
        <p:grpSpPr>
          <a:xfrm>
            <a:off x="899592" y="2060848"/>
            <a:ext cx="5328592" cy="2376264"/>
            <a:chOff x="899592" y="2060848"/>
            <a:chExt cx="5328592" cy="2376264"/>
          </a:xfrm>
        </p:grpSpPr>
        <p:sp>
          <p:nvSpPr>
            <p:cNvPr id="70" name="Rettangolo 24"/>
            <p:cNvSpPr/>
            <p:nvPr/>
          </p:nvSpPr>
          <p:spPr>
            <a:xfrm>
              <a:off x="899592" y="2060848"/>
              <a:ext cx="5328592" cy="20882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1" name="Gruppo 28"/>
            <p:cNvGrpSpPr/>
            <p:nvPr/>
          </p:nvGrpSpPr>
          <p:grpSpPr>
            <a:xfrm>
              <a:off x="899592" y="3790781"/>
              <a:ext cx="619567" cy="646331"/>
              <a:chOff x="7624841" y="4005064"/>
              <a:chExt cx="619567" cy="646331"/>
            </a:xfrm>
          </p:grpSpPr>
          <p:sp>
            <p:nvSpPr>
              <p:cNvPr id="72" name="CasellaDiTesto 29"/>
              <p:cNvSpPr txBox="1"/>
              <p:nvPr/>
            </p:nvSpPr>
            <p:spPr>
              <a:xfrm>
                <a:off x="7624841" y="4005064"/>
                <a:ext cx="5597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=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73" name="CasellaDiTesto 30"/>
              <p:cNvSpPr txBox="1"/>
              <p:nvPr/>
            </p:nvSpPr>
            <p:spPr>
              <a:xfrm>
                <a:off x="7994018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</p:grpSp>
      <p:grpSp>
        <p:nvGrpSpPr>
          <p:cNvPr id="74" name="Gruppo 59"/>
          <p:cNvGrpSpPr/>
          <p:nvPr/>
        </p:nvGrpSpPr>
        <p:grpSpPr>
          <a:xfrm>
            <a:off x="2987824" y="4077072"/>
            <a:ext cx="5400600" cy="2806571"/>
            <a:chOff x="2987824" y="4077072"/>
            <a:chExt cx="5400600" cy="2806571"/>
          </a:xfrm>
        </p:grpSpPr>
        <p:grpSp>
          <p:nvGrpSpPr>
            <p:cNvPr id="75" name="Gruppo 58"/>
            <p:cNvGrpSpPr/>
            <p:nvPr/>
          </p:nvGrpSpPr>
          <p:grpSpPr>
            <a:xfrm>
              <a:off x="2987824" y="4077072"/>
              <a:ext cx="5328592" cy="2664296"/>
              <a:chOff x="2987824" y="4077072"/>
              <a:chExt cx="5328592" cy="2664296"/>
            </a:xfrm>
          </p:grpSpPr>
          <p:sp>
            <p:nvSpPr>
              <p:cNvPr id="79" name="Rettangolo 23"/>
              <p:cNvSpPr/>
              <p:nvPr/>
            </p:nvSpPr>
            <p:spPr>
              <a:xfrm>
                <a:off x="2987824" y="4509120"/>
                <a:ext cx="5328592" cy="20882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80" name="Ovale 4"/>
              <p:cNvSpPr/>
              <p:nvPr/>
            </p:nvSpPr>
            <p:spPr>
              <a:xfrm>
                <a:off x="4191711" y="5949280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Ovale 5"/>
              <p:cNvSpPr/>
              <p:nvPr/>
            </p:nvSpPr>
            <p:spPr>
              <a:xfrm>
                <a:off x="5612364" y="5926967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Ovale 6"/>
              <p:cNvSpPr/>
              <p:nvPr/>
            </p:nvSpPr>
            <p:spPr>
              <a:xfrm>
                <a:off x="3419872" y="606104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Ovale 7"/>
              <p:cNvSpPr/>
              <p:nvPr/>
            </p:nvSpPr>
            <p:spPr>
              <a:xfrm>
                <a:off x="7452320" y="57730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4" name="Connettore 1 9"/>
              <p:cNvCxnSpPr>
                <a:stCxn id="88" idx="5"/>
                <a:endCxn id="81" idx="5"/>
              </p:cNvCxnSpPr>
              <p:nvPr/>
            </p:nvCxnSpPr>
            <p:spPr>
              <a:xfrm>
                <a:off x="4644624" y="5463283"/>
                <a:ext cx="1152128" cy="6480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CasellaDiTesto 19"/>
              <p:cNvSpPr txBox="1"/>
              <p:nvPr/>
            </p:nvSpPr>
            <p:spPr>
              <a:xfrm>
                <a:off x="4100196" y="5206887"/>
                <a:ext cx="356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w</a:t>
                </a:r>
                <a:endParaRPr lang="it-IT" b="1" dirty="0"/>
              </a:p>
            </p:txBody>
          </p:sp>
          <p:sp>
            <p:nvSpPr>
              <p:cNvPr id="86" name="CasellaDiTesto 20"/>
              <p:cNvSpPr txBox="1"/>
              <p:nvPr/>
            </p:nvSpPr>
            <p:spPr>
              <a:xfrm>
                <a:off x="5796136" y="594928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n</a:t>
                </a:r>
                <a:endParaRPr lang="it-IT" b="1" dirty="0"/>
              </a:p>
            </p:txBody>
          </p:sp>
          <p:sp>
            <p:nvSpPr>
              <p:cNvPr id="87" name="Ovale 22"/>
              <p:cNvSpPr/>
              <p:nvPr/>
            </p:nvSpPr>
            <p:spPr>
              <a:xfrm>
                <a:off x="3233665" y="4077072"/>
                <a:ext cx="2664296" cy="266429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Ovale 3"/>
              <p:cNvSpPr/>
              <p:nvPr/>
            </p:nvSpPr>
            <p:spPr>
              <a:xfrm>
                <a:off x="4460236" y="5278895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9" name="Connettore 2 43"/>
              <p:cNvCxnSpPr>
                <a:stCxn id="88" idx="7"/>
              </p:cNvCxnSpPr>
              <p:nvPr/>
            </p:nvCxnSpPr>
            <p:spPr>
              <a:xfrm flipV="1">
                <a:off x="4644624" y="4797153"/>
                <a:ext cx="1079504" cy="5133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48"/>
              <p:cNvCxnSpPr>
                <a:stCxn id="88" idx="3"/>
              </p:cNvCxnSpPr>
              <p:nvPr/>
            </p:nvCxnSpPr>
            <p:spPr>
              <a:xfrm flipH="1">
                <a:off x="4283968" y="5463283"/>
                <a:ext cx="207904" cy="6300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uppo 51"/>
              <p:cNvGrpSpPr/>
              <p:nvPr/>
            </p:nvGrpSpPr>
            <p:grpSpPr>
              <a:xfrm>
                <a:off x="4932040" y="4653136"/>
                <a:ext cx="417197" cy="646331"/>
                <a:chOff x="7624841" y="4005064"/>
                <a:chExt cx="417197" cy="646331"/>
              </a:xfrm>
            </p:grpSpPr>
            <p:sp>
              <p:nvSpPr>
                <p:cNvPr id="93" name="CasellaDiTesto 52"/>
                <p:cNvSpPr txBox="1"/>
                <p:nvPr/>
              </p:nvSpPr>
              <p:spPr>
                <a:xfrm>
                  <a:off x="7624841" y="4005064"/>
                  <a:ext cx="2984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/>
                    <a:t>T</a:t>
                  </a:r>
                </a:p>
                <a:p>
                  <a:endParaRPr lang="it-IT" b="1" dirty="0"/>
                </a:p>
              </p:txBody>
            </p:sp>
            <p:sp>
              <p:nvSpPr>
                <p:cNvPr id="94" name="CasellaDiTesto 53"/>
                <p:cNvSpPr txBox="1"/>
                <p:nvPr/>
              </p:nvSpPr>
              <p:spPr>
                <a:xfrm>
                  <a:off x="7740352" y="4149080"/>
                  <a:ext cx="3016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00" b="1" dirty="0" smtClean="0"/>
                    <a:t>W</a:t>
                  </a:r>
                  <a:endParaRPr lang="it-IT" sz="1000" b="1" dirty="0"/>
                </a:p>
              </p:txBody>
            </p:sp>
          </p:grpSp>
          <p:sp>
            <p:nvSpPr>
              <p:cNvPr id="92" name="CasellaDiTesto 55"/>
              <p:cNvSpPr txBox="1"/>
              <p:nvPr/>
            </p:nvSpPr>
            <p:spPr>
              <a:xfrm>
                <a:off x="5076056" y="5435932"/>
                <a:ext cx="644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edge</a:t>
                </a:r>
                <a:endParaRPr lang="it-IT" dirty="0"/>
              </a:p>
            </p:txBody>
          </p:sp>
        </p:grpSp>
        <p:grpSp>
          <p:nvGrpSpPr>
            <p:cNvPr id="76" name="Gruppo 27"/>
            <p:cNvGrpSpPr/>
            <p:nvPr/>
          </p:nvGrpSpPr>
          <p:grpSpPr>
            <a:xfrm>
              <a:off x="7768857" y="6237312"/>
              <a:ext cx="619567" cy="646331"/>
              <a:chOff x="7624841" y="4005064"/>
              <a:chExt cx="619567" cy="646331"/>
            </a:xfrm>
          </p:grpSpPr>
          <p:sp>
            <p:nvSpPr>
              <p:cNvPr id="77" name="CasellaDiTesto 25"/>
              <p:cNvSpPr txBox="1"/>
              <p:nvPr/>
            </p:nvSpPr>
            <p:spPr>
              <a:xfrm>
                <a:off x="7624841" y="4005064"/>
                <a:ext cx="5597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&lt;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78" name="CasellaDiTesto 26"/>
              <p:cNvSpPr txBox="1"/>
              <p:nvPr/>
            </p:nvSpPr>
            <p:spPr>
              <a:xfrm>
                <a:off x="7994018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</p:grpSp>
      <p:cxnSp>
        <p:nvCxnSpPr>
          <p:cNvPr id="101" name="Connettore 1 36"/>
          <p:cNvCxnSpPr>
            <a:endCxn id="88" idx="4"/>
          </p:cNvCxnSpPr>
          <p:nvPr/>
        </p:nvCxnSpPr>
        <p:spPr>
          <a:xfrm>
            <a:off x="3595581" y="3284984"/>
            <a:ext cx="972667" cy="2209935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sellaDiTesto 54"/>
          <p:cNvSpPr txBox="1"/>
          <p:nvPr/>
        </p:nvSpPr>
        <p:spPr>
          <a:xfrm>
            <a:off x="3860139" y="3501008"/>
            <a:ext cx="78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bridge</a:t>
            </a:r>
            <a:endParaRPr lang="it-IT" b="1" dirty="0"/>
          </a:p>
        </p:txBody>
      </p:sp>
      <p:grpSp>
        <p:nvGrpSpPr>
          <p:cNvPr id="95" name="Gruppo 61"/>
          <p:cNvGrpSpPr/>
          <p:nvPr/>
        </p:nvGrpSpPr>
        <p:grpSpPr>
          <a:xfrm>
            <a:off x="3125979" y="2998693"/>
            <a:ext cx="509917" cy="646331"/>
            <a:chOff x="3125979" y="2998693"/>
            <a:chExt cx="509917" cy="646331"/>
          </a:xfrm>
        </p:grpSpPr>
        <p:grpSp>
          <p:nvGrpSpPr>
            <p:cNvPr id="96" name="Gruppo 32"/>
            <p:cNvGrpSpPr/>
            <p:nvPr/>
          </p:nvGrpSpPr>
          <p:grpSpPr>
            <a:xfrm>
              <a:off x="3125979" y="2998693"/>
              <a:ext cx="365901" cy="646331"/>
              <a:chOff x="7624841" y="4005064"/>
              <a:chExt cx="365901" cy="646331"/>
            </a:xfrm>
          </p:grpSpPr>
          <p:sp>
            <p:nvSpPr>
              <p:cNvPr id="98" name="CasellaDiTesto 33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99" name="CasellaDiTesto 34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0</a:t>
                </a:r>
                <a:endParaRPr lang="it-IT" sz="1000" b="1" dirty="0"/>
              </a:p>
            </p:txBody>
          </p:sp>
        </p:grpSp>
        <p:sp>
          <p:nvSpPr>
            <p:cNvPr id="97" name="Ovale 21"/>
            <p:cNvSpPr/>
            <p:nvPr/>
          </p:nvSpPr>
          <p:spPr>
            <a:xfrm>
              <a:off x="3491880" y="3140968"/>
              <a:ext cx="144016" cy="14401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01 CuadroTexto"/>
          <p:cNvSpPr txBox="1"/>
          <p:nvPr/>
        </p:nvSpPr>
        <p:spPr>
          <a:xfrm>
            <a:off x="5220120" y="2852936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125 Rectángulo"/>
          <p:cNvSpPr/>
          <p:nvPr/>
        </p:nvSpPr>
        <p:spPr>
          <a:xfrm>
            <a:off x="6480488" y="188640"/>
            <a:ext cx="24840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new neuron in the X space whose weight vector is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130 Proceso"/>
          <p:cNvSpPr/>
          <p:nvPr/>
        </p:nvSpPr>
        <p:spPr>
          <a:xfrm>
            <a:off x="6678488" y="908848"/>
            <a:ext cx="2088000" cy="252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to 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bridge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131 Conector recto de flecha"/>
          <p:cNvCxnSpPr/>
          <p:nvPr/>
        </p:nvCxnSpPr>
        <p:spPr>
          <a:xfrm>
            <a:off x="7722488" y="656640"/>
            <a:ext cx="0" cy="25220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132 Rectángulo"/>
          <p:cNvSpPr/>
          <p:nvPr/>
        </p:nvSpPr>
        <p:spPr>
          <a:xfrm>
            <a:off x="6768488" y="1331832"/>
            <a:ext cx="1908000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x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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134 Conector recto de flecha"/>
          <p:cNvCxnSpPr/>
          <p:nvPr/>
        </p:nvCxnSpPr>
        <p:spPr>
          <a:xfrm>
            <a:off x="7722488" y="1160848"/>
            <a:ext cx="0" cy="17098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135 Rectángulo"/>
          <p:cNvSpPr/>
          <p:nvPr/>
        </p:nvSpPr>
        <p:spPr>
          <a:xfrm>
            <a:off x="6912488" y="1799832"/>
            <a:ext cx="1620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Triangulate initial y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2" name="136 Conector recto de flecha"/>
          <p:cNvCxnSpPr/>
          <p:nvPr/>
        </p:nvCxnSpPr>
        <p:spPr>
          <a:xfrm>
            <a:off x="7722488" y="1655832"/>
            <a:ext cx="0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139 Rectángulo"/>
          <p:cNvSpPr/>
          <p:nvPr/>
        </p:nvSpPr>
        <p:spPr>
          <a:xfrm>
            <a:off x="6642488" y="2276872"/>
            <a:ext cx="2160000" cy="1224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 the first and the second winner and adjust y</a:t>
            </a:r>
            <a:r>
              <a:rPr lang="en-US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CCA gradient flow for one iteration</a:t>
            </a:r>
            <a:endParaRPr lang="it-IT" sz="1400" baseline="-4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140 Conector recto de flecha"/>
          <p:cNvCxnSpPr/>
          <p:nvPr/>
        </p:nvCxnSpPr>
        <p:spPr>
          <a:xfrm>
            <a:off x="7722488" y="2051832"/>
            <a:ext cx="0" cy="225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142 Conector angular"/>
          <p:cNvCxnSpPr>
            <a:stCxn id="14" idx="3"/>
            <a:endCxn id="56" idx="1"/>
          </p:cNvCxnSpPr>
          <p:nvPr/>
        </p:nvCxnSpPr>
        <p:spPr>
          <a:xfrm flipV="1">
            <a:off x="5273192" y="422640"/>
            <a:ext cx="1207296" cy="2707695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145 Conector angular"/>
          <p:cNvCxnSpPr>
            <a:stCxn id="63" idx="1"/>
            <a:endCxn id="12" idx="5"/>
          </p:cNvCxnSpPr>
          <p:nvPr/>
        </p:nvCxnSpPr>
        <p:spPr>
          <a:xfrm rot="10800000">
            <a:off x="5179592" y="1231024"/>
            <a:ext cx="1462896" cy="1657917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" name="CasellaDiTesto 63"/>
          <p:cNvSpPr txBox="1"/>
          <p:nvPr/>
        </p:nvSpPr>
        <p:spPr>
          <a:xfrm>
            <a:off x="4271090" y="536033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1</a:t>
            </a:r>
            <a:endParaRPr lang="it-IT" sz="1000" b="1" dirty="0"/>
          </a:p>
        </p:txBody>
      </p:sp>
    </p:spTree>
    <p:extLst>
      <p:ext uri="{BB962C8B-B14F-4D97-AF65-F5344CB8AC3E}">
        <p14:creationId xmlns="" xmlns:p14="http://schemas.microsoft.com/office/powerpoint/2010/main" val="22244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445048" y="3284984"/>
            <a:ext cx="486992" cy="307777"/>
            <a:chOff x="4445048" y="3284984"/>
            <a:chExt cx="486992" cy="307777"/>
          </a:xfrm>
        </p:grpSpPr>
        <p:sp>
          <p:nvSpPr>
            <p:cNvPr id="15" name="30 CuadroTexto"/>
            <p:cNvSpPr txBox="1"/>
            <p:nvPr/>
          </p:nvSpPr>
          <p:spPr>
            <a:xfrm>
              <a:off x="4500040" y="3284984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19" name="162 Conector recto de flecha"/>
            <p:cNvCxnSpPr/>
            <p:nvPr/>
          </p:nvCxnSpPr>
          <p:spPr>
            <a:xfrm>
              <a:off x="4445048" y="3328335"/>
              <a:ext cx="288" cy="17267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84 Decisión"/>
          <p:cNvSpPr/>
          <p:nvPr/>
        </p:nvSpPr>
        <p:spPr>
          <a:xfrm>
            <a:off x="3311192" y="3501008"/>
            <a:ext cx="2268000" cy="12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connection 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bridge?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96900" y="449760"/>
            <a:ext cx="3014292" cy="3699248"/>
            <a:chOff x="296900" y="449760"/>
            <a:chExt cx="3014292" cy="3699248"/>
          </a:xfrm>
        </p:grpSpPr>
        <p:sp>
          <p:nvSpPr>
            <p:cNvPr id="25" name="25 Proceso"/>
            <p:cNvSpPr/>
            <p:nvPr/>
          </p:nvSpPr>
          <p:spPr>
            <a:xfrm>
              <a:off x="296900" y="449760"/>
              <a:ext cx="2304000" cy="43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CHL: first and second winner linking (if not already linked)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201 Conector angular"/>
            <p:cNvCxnSpPr>
              <a:stCxn id="20" idx="1"/>
              <a:endCxn id="25" idx="3"/>
            </p:cNvCxnSpPr>
            <p:nvPr/>
          </p:nvCxnSpPr>
          <p:spPr>
            <a:xfrm rot="10800000">
              <a:off x="2600900" y="665760"/>
              <a:ext cx="710292" cy="34832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41"/>
          <p:cNvSpPr txBox="1"/>
          <p:nvPr/>
        </p:nvSpPr>
        <p:spPr>
          <a:xfrm>
            <a:off x="3044687" y="5877272"/>
            <a:ext cx="3057247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Competitive Hebbian Learning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(input space)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71" name="192 CuadroTexto"/>
          <p:cNvSpPr txBox="1"/>
          <p:nvPr/>
        </p:nvSpPr>
        <p:spPr>
          <a:xfrm>
            <a:off x="2912966" y="3870535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sp>
        <p:nvSpPr>
          <p:cNvPr id="23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3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0" grpId="0" animBg="1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3"/>
          <p:cNvSpPr txBox="1"/>
          <p:nvPr/>
        </p:nvSpPr>
        <p:spPr>
          <a:xfrm>
            <a:off x="1182408" y="1008168"/>
            <a:ext cx="6804248" cy="483209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Blip>
                <a:blip r:embed="rId2"/>
              </a:buBlip>
            </a:pPr>
            <a:r>
              <a:rPr lang="fr-F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fr-F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285750" indent="-285750">
              <a:buBlip>
                <a:blip r:embed="rId2"/>
              </a:buBlip>
            </a:pPr>
            <a:r>
              <a:rPr lang="fr-F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CCA      </a:t>
            </a:r>
          </a:p>
          <a:p>
            <a:pPr marL="285750" indent="-285750">
              <a:buBlip>
                <a:blip r:embed="rId2"/>
              </a:buBlip>
            </a:pPr>
            <a:r>
              <a:rPr lang="fr-F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GCCA </a:t>
            </a:r>
            <a:r>
              <a:rPr lang="fr-FR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</a:t>
            </a:r>
            <a:r>
              <a:rPr lang="fr-F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marL="285750" indent="-285750">
              <a:buBlip>
                <a:blip r:embed="rId2"/>
              </a:buBlip>
            </a:pPr>
            <a:r>
              <a:rPr lang="fr-F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fr-FR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fr-F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bridges      </a:t>
            </a:r>
          </a:p>
          <a:p>
            <a:pPr marL="285750" indent="-285750">
              <a:buBlip>
                <a:blip r:embed="rId2"/>
              </a:buBlip>
            </a:pPr>
            <a:r>
              <a:rPr lang="fr-F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Simulations      </a:t>
            </a:r>
          </a:p>
          <a:p>
            <a:pPr marL="285750" indent="-285750">
              <a:buBlip>
                <a:blip r:embed="rId2"/>
              </a:buBlip>
            </a:pPr>
            <a:r>
              <a:rPr lang="fr-F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Application      </a:t>
            </a:r>
          </a:p>
          <a:p>
            <a:pPr marL="285750" indent="-285750">
              <a:buBlip>
                <a:blip r:embed="rId2"/>
              </a:buBlip>
            </a:pPr>
            <a:r>
              <a:rPr lang="fr-F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Conclusions   </a:t>
            </a:r>
            <a:endParaRPr lang="fr-FR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1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onnettore 1 53"/>
          <p:cNvCxnSpPr/>
          <p:nvPr/>
        </p:nvCxnSpPr>
        <p:spPr>
          <a:xfrm flipV="1">
            <a:off x="7287126" y="1652337"/>
            <a:ext cx="244642" cy="4612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21"/>
          <p:cNvCxnSpPr/>
          <p:nvPr/>
        </p:nvCxnSpPr>
        <p:spPr>
          <a:xfrm flipH="1">
            <a:off x="6427383" y="2112444"/>
            <a:ext cx="869160" cy="11005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445048" y="3284984"/>
            <a:ext cx="486992" cy="307777"/>
            <a:chOff x="4445048" y="3284984"/>
            <a:chExt cx="486992" cy="307777"/>
          </a:xfrm>
        </p:grpSpPr>
        <p:sp>
          <p:nvSpPr>
            <p:cNvPr id="15" name="30 CuadroTexto"/>
            <p:cNvSpPr txBox="1"/>
            <p:nvPr/>
          </p:nvSpPr>
          <p:spPr>
            <a:xfrm>
              <a:off x="4500040" y="3284984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19" name="162 Conector recto de flecha"/>
            <p:cNvCxnSpPr/>
            <p:nvPr/>
          </p:nvCxnSpPr>
          <p:spPr>
            <a:xfrm>
              <a:off x="4445048" y="3328335"/>
              <a:ext cx="288" cy="17267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84 Decisión"/>
          <p:cNvSpPr/>
          <p:nvPr/>
        </p:nvSpPr>
        <p:spPr>
          <a:xfrm>
            <a:off x="3311192" y="3501008"/>
            <a:ext cx="2268000" cy="12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connection 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bridge?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96900" y="449760"/>
            <a:ext cx="3014292" cy="3699248"/>
            <a:chOff x="296900" y="449760"/>
            <a:chExt cx="3014292" cy="3699248"/>
          </a:xfrm>
        </p:grpSpPr>
        <p:sp>
          <p:nvSpPr>
            <p:cNvPr id="25" name="25 Proceso"/>
            <p:cNvSpPr/>
            <p:nvPr/>
          </p:nvSpPr>
          <p:spPr>
            <a:xfrm>
              <a:off x="296900" y="449760"/>
              <a:ext cx="2304000" cy="43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CHL: first and second winner linking (if not already linked)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201 Conector angular"/>
            <p:cNvCxnSpPr>
              <a:stCxn id="20" idx="1"/>
              <a:endCxn id="25" idx="3"/>
            </p:cNvCxnSpPr>
            <p:nvPr/>
          </p:nvCxnSpPr>
          <p:spPr>
            <a:xfrm rot="10800000">
              <a:off x="2600900" y="665760"/>
              <a:ext cx="710292" cy="34832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19"/>
          <p:cNvSpPr/>
          <p:nvPr/>
        </p:nvSpPr>
        <p:spPr>
          <a:xfrm>
            <a:off x="5924890" y="826202"/>
            <a:ext cx="2664296" cy="266429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1 41"/>
          <p:cNvCxnSpPr/>
          <p:nvPr/>
        </p:nvCxnSpPr>
        <p:spPr>
          <a:xfrm flipH="1">
            <a:off x="7110442" y="2113692"/>
            <a:ext cx="143598" cy="7077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47"/>
          <p:cNvCxnSpPr/>
          <p:nvPr/>
        </p:nvCxnSpPr>
        <p:spPr>
          <a:xfrm flipH="1">
            <a:off x="6741474" y="2113692"/>
            <a:ext cx="512566" cy="3427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50"/>
          <p:cNvCxnSpPr/>
          <p:nvPr/>
        </p:nvCxnSpPr>
        <p:spPr>
          <a:xfrm>
            <a:off x="7298937" y="2127575"/>
            <a:ext cx="529390" cy="7660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53"/>
          <p:cNvCxnSpPr/>
          <p:nvPr/>
        </p:nvCxnSpPr>
        <p:spPr>
          <a:xfrm flipV="1">
            <a:off x="7218908" y="2011270"/>
            <a:ext cx="753797" cy="1203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62"/>
          <p:cNvCxnSpPr/>
          <p:nvPr/>
        </p:nvCxnSpPr>
        <p:spPr>
          <a:xfrm flipH="1" flipV="1">
            <a:off x="7964684" y="2011270"/>
            <a:ext cx="224590" cy="372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65"/>
          <p:cNvCxnSpPr>
            <a:endCxn id="51" idx="7"/>
          </p:cNvCxnSpPr>
          <p:nvPr/>
        </p:nvCxnSpPr>
        <p:spPr>
          <a:xfrm flipH="1">
            <a:off x="7610936" y="1024680"/>
            <a:ext cx="642506" cy="55323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69"/>
          <p:cNvCxnSpPr/>
          <p:nvPr/>
        </p:nvCxnSpPr>
        <p:spPr>
          <a:xfrm flipH="1" flipV="1">
            <a:off x="7756137" y="651702"/>
            <a:ext cx="505326" cy="38902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72"/>
          <p:cNvCxnSpPr>
            <a:stCxn id="47" idx="6"/>
          </p:cNvCxnSpPr>
          <p:nvPr/>
        </p:nvCxnSpPr>
        <p:spPr>
          <a:xfrm flipH="1">
            <a:off x="8269485" y="755234"/>
            <a:ext cx="695003" cy="26543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12"/>
          <p:cNvSpPr/>
          <p:nvPr/>
        </p:nvSpPr>
        <p:spPr>
          <a:xfrm>
            <a:off x="6994500" y="270892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13"/>
          <p:cNvSpPr/>
          <p:nvPr/>
        </p:nvSpPr>
        <p:spPr>
          <a:xfrm>
            <a:off x="7858596" y="191683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14"/>
          <p:cNvSpPr/>
          <p:nvPr/>
        </p:nvSpPr>
        <p:spPr>
          <a:xfrm>
            <a:off x="6634460" y="234888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7"/>
          <p:cNvSpPr/>
          <p:nvPr/>
        </p:nvSpPr>
        <p:spPr>
          <a:xfrm>
            <a:off x="8074620" y="22768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36"/>
          <p:cNvSpPr/>
          <p:nvPr/>
        </p:nvSpPr>
        <p:spPr>
          <a:xfrm>
            <a:off x="7714580" y="278092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75"/>
          <p:cNvSpPr/>
          <p:nvPr/>
        </p:nvSpPr>
        <p:spPr>
          <a:xfrm>
            <a:off x="7181340" y="201717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98"/>
          <p:cNvSpPr/>
          <p:nvPr/>
        </p:nvSpPr>
        <p:spPr>
          <a:xfrm>
            <a:off x="8150639" y="90872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37"/>
          <p:cNvSpPr/>
          <p:nvPr/>
        </p:nvSpPr>
        <p:spPr>
          <a:xfrm>
            <a:off x="8748464" y="64722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38"/>
          <p:cNvSpPr/>
          <p:nvPr/>
        </p:nvSpPr>
        <p:spPr>
          <a:xfrm>
            <a:off x="7642572" y="54868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106"/>
          <p:cNvSpPr txBox="1"/>
          <p:nvPr/>
        </p:nvSpPr>
        <p:spPr>
          <a:xfrm>
            <a:off x="6554293" y="189708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winner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e 13"/>
          <p:cNvSpPr/>
          <p:nvPr/>
        </p:nvSpPr>
        <p:spPr>
          <a:xfrm>
            <a:off x="7426548" y="154628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106"/>
          <p:cNvSpPr txBox="1"/>
          <p:nvPr/>
        </p:nvSpPr>
        <p:spPr>
          <a:xfrm>
            <a:off x="6986497" y="1042226"/>
            <a:ext cx="732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second</a:t>
            </a:r>
          </a:p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winner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6427383" y="1558533"/>
            <a:ext cx="520881" cy="646331"/>
            <a:chOff x="3125979" y="2998693"/>
            <a:chExt cx="520881" cy="646331"/>
          </a:xfrm>
        </p:grpSpPr>
        <p:grpSp>
          <p:nvGrpSpPr>
            <p:cNvPr id="60" name="Gruppo 32"/>
            <p:cNvGrpSpPr/>
            <p:nvPr/>
          </p:nvGrpSpPr>
          <p:grpSpPr>
            <a:xfrm>
              <a:off x="3125979" y="2998693"/>
              <a:ext cx="365901" cy="646331"/>
              <a:chOff x="7624841" y="4005064"/>
              <a:chExt cx="365901" cy="646331"/>
            </a:xfrm>
          </p:grpSpPr>
          <p:sp>
            <p:nvSpPr>
              <p:cNvPr id="62" name="CasellaDiTesto 33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63" name="CasellaDiTesto 34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0</a:t>
                </a:r>
                <a:endParaRPr lang="it-IT" sz="1000" b="1" dirty="0"/>
              </a:p>
            </p:txBody>
          </p:sp>
        </p:grpSp>
        <p:sp>
          <p:nvSpPr>
            <p:cNvPr id="61" name="Ovale 44"/>
            <p:cNvSpPr/>
            <p:nvPr/>
          </p:nvSpPr>
          <p:spPr>
            <a:xfrm>
              <a:off x="3502844" y="3141284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8" name="CasellaDiTesto 41"/>
          <p:cNvSpPr txBox="1"/>
          <p:nvPr/>
        </p:nvSpPr>
        <p:spPr>
          <a:xfrm>
            <a:off x="3044687" y="5877272"/>
            <a:ext cx="3057247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Competitive Hebbian Learning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(input space)</a:t>
            </a:r>
            <a:endParaRPr lang="it-IT" dirty="0" smtClean="0">
              <a:solidFill>
                <a:schemeClr val="bg1"/>
              </a:solidFill>
            </a:endParaRPr>
          </a:p>
        </p:txBody>
      </p:sp>
      <p:cxnSp>
        <p:nvCxnSpPr>
          <p:cNvPr id="78" name="Connettore 1 72"/>
          <p:cNvCxnSpPr>
            <a:stCxn id="80" idx="6"/>
          </p:cNvCxnSpPr>
          <p:nvPr/>
        </p:nvCxnSpPr>
        <p:spPr>
          <a:xfrm flipH="1">
            <a:off x="6095438" y="980804"/>
            <a:ext cx="695003" cy="26543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e 98"/>
          <p:cNvSpPr/>
          <p:nvPr/>
        </p:nvSpPr>
        <p:spPr>
          <a:xfrm>
            <a:off x="5976592" y="113429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Ovale 37"/>
          <p:cNvSpPr/>
          <p:nvPr/>
        </p:nvSpPr>
        <p:spPr>
          <a:xfrm>
            <a:off x="6574417" y="87279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6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onnettore 1 53"/>
          <p:cNvCxnSpPr/>
          <p:nvPr/>
        </p:nvCxnSpPr>
        <p:spPr>
          <a:xfrm flipV="1">
            <a:off x="7287126" y="1652337"/>
            <a:ext cx="244642" cy="4612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445048" y="3284984"/>
            <a:ext cx="486992" cy="307777"/>
            <a:chOff x="4445048" y="3284984"/>
            <a:chExt cx="486992" cy="307777"/>
          </a:xfrm>
        </p:grpSpPr>
        <p:sp>
          <p:nvSpPr>
            <p:cNvPr id="15" name="30 CuadroTexto"/>
            <p:cNvSpPr txBox="1"/>
            <p:nvPr/>
          </p:nvSpPr>
          <p:spPr>
            <a:xfrm>
              <a:off x="4500040" y="3284984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19" name="162 Conector recto de flecha"/>
            <p:cNvCxnSpPr/>
            <p:nvPr/>
          </p:nvCxnSpPr>
          <p:spPr>
            <a:xfrm>
              <a:off x="4445048" y="3328335"/>
              <a:ext cx="288" cy="17267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84 Decisión"/>
          <p:cNvSpPr/>
          <p:nvPr/>
        </p:nvSpPr>
        <p:spPr>
          <a:xfrm>
            <a:off x="3311192" y="3501008"/>
            <a:ext cx="2268000" cy="12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connection 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bridge?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96900" y="449760"/>
            <a:ext cx="3014292" cy="3699248"/>
            <a:chOff x="296900" y="449760"/>
            <a:chExt cx="3014292" cy="3699248"/>
          </a:xfrm>
        </p:grpSpPr>
        <p:sp>
          <p:nvSpPr>
            <p:cNvPr id="25" name="25 Proceso"/>
            <p:cNvSpPr/>
            <p:nvPr/>
          </p:nvSpPr>
          <p:spPr>
            <a:xfrm>
              <a:off x="296900" y="449760"/>
              <a:ext cx="2304000" cy="43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CHL: first and second winner linking (if not already linked)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201 Conector angular"/>
            <p:cNvCxnSpPr>
              <a:stCxn id="20" idx="1"/>
              <a:endCxn id="25" idx="3"/>
            </p:cNvCxnSpPr>
            <p:nvPr/>
          </p:nvCxnSpPr>
          <p:spPr>
            <a:xfrm rot="10800000">
              <a:off x="2600900" y="665760"/>
              <a:ext cx="710292" cy="34832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41"/>
          <p:cNvCxnSpPr/>
          <p:nvPr/>
        </p:nvCxnSpPr>
        <p:spPr>
          <a:xfrm flipH="1">
            <a:off x="7110442" y="2113692"/>
            <a:ext cx="143598" cy="7077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47"/>
          <p:cNvCxnSpPr/>
          <p:nvPr/>
        </p:nvCxnSpPr>
        <p:spPr>
          <a:xfrm flipH="1">
            <a:off x="6741474" y="2113692"/>
            <a:ext cx="512566" cy="3427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50"/>
          <p:cNvCxnSpPr/>
          <p:nvPr/>
        </p:nvCxnSpPr>
        <p:spPr>
          <a:xfrm>
            <a:off x="7298937" y="2127575"/>
            <a:ext cx="529390" cy="7660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53"/>
          <p:cNvCxnSpPr/>
          <p:nvPr/>
        </p:nvCxnSpPr>
        <p:spPr>
          <a:xfrm flipV="1">
            <a:off x="7218908" y="2011270"/>
            <a:ext cx="753797" cy="1203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62"/>
          <p:cNvCxnSpPr/>
          <p:nvPr/>
        </p:nvCxnSpPr>
        <p:spPr>
          <a:xfrm flipH="1" flipV="1">
            <a:off x="7964684" y="2011270"/>
            <a:ext cx="224590" cy="372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65"/>
          <p:cNvCxnSpPr>
            <a:endCxn id="51" idx="7"/>
          </p:cNvCxnSpPr>
          <p:nvPr/>
        </p:nvCxnSpPr>
        <p:spPr>
          <a:xfrm flipH="1">
            <a:off x="7610936" y="1024680"/>
            <a:ext cx="642506" cy="55323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69"/>
          <p:cNvCxnSpPr/>
          <p:nvPr/>
        </p:nvCxnSpPr>
        <p:spPr>
          <a:xfrm flipH="1" flipV="1">
            <a:off x="7756137" y="651702"/>
            <a:ext cx="505326" cy="38902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72"/>
          <p:cNvCxnSpPr>
            <a:stCxn id="47" idx="6"/>
          </p:cNvCxnSpPr>
          <p:nvPr/>
        </p:nvCxnSpPr>
        <p:spPr>
          <a:xfrm flipH="1">
            <a:off x="8269485" y="755234"/>
            <a:ext cx="695003" cy="26543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12"/>
          <p:cNvSpPr/>
          <p:nvPr/>
        </p:nvSpPr>
        <p:spPr>
          <a:xfrm>
            <a:off x="6994500" y="270892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13"/>
          <p:cNvSpPr/>
          <p:nvPr/>
        </p:nvSpPr>
        <p:spPr>
          <a:xfrm>
            <a:off x="7858596" y="191683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14"/>
          <p:cNvSpPr/>
          <p:nvPr/>
        </p:nvSpPr>
        <p:spPr>
          <a:xfrm>
            <a:off x="6634460" y="234888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7"/>
          <p:cNvSpPr/>
          <p:nvPr/>
        </p:nvSpPr>
        <p:spPr>
          <a:xfrm>
            <a:off x="8074620" y="22768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36"/>
          <p:cNvSpPr/>
          <p:nvPr/>
        </p:nvSpPr>
        <p:spPr>
          <a:xfrm>
            <a:off x="7714580" y="278092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75"/>
          <p:cNvSpPr/>
          <p:nvPr/>
        </p:nvSpPr>
        <p:spPr>
          <a:xfrm>
            <a:off x="7181340" y="201717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98"/>
          <p:cNvSpPr/>
          <p:nvPr/>
        </p:nvSpPr>
        <p:spPr>
          <a:xfrm>
            <a:off x="8150639" y="90872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37"/>
          <p:cNvSpPr/>
          <p:nvPr/>
        </p:nvSpPr>
        <p:spPr>
          <a:xfrm>
            <a:off x="8748464" y="64722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38"/>
          <p:cNvSpPr/>
          <p:nvPr/>
        </p:nvSpPr>
        <p:spPr>
          <a:xfrm>
            <a:off x="7642572" y="54868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106"/>
          <p:cNvSpPr txBox="1"/>
          <p:nvPr/>
        </p:nvSpPr>
        <p:spPr>
          <a:xfrm>
            <a:off x="6554293" y="189708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winner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e 13"/>
          <p:cNvSpPr/>
          <p:nvPr/>
        </p:nvSpPr>
        <p:spPr>
          <a:xfrm>
            <a:off x="7426548" y="154628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106"/>
          <p:cNvSpPr txBox="1"/>
          <p:nvPr/>
        </p:nvSpPr>
        <p:spPr>
          <a:xfrm>
            <a:off x="6986497" y="1042226"/>
            <a:ext cx="732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second</a:t>
            </a:r>
          </a:p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winner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6427383" y="1558533"/>
            <a:ext cx="520881" cy="646331"/>
            <a:chOff x="3125979" y="2998693"/>
            <a:chExt cx="520881" cy="646331"/>
          </a:xfrm>
        </p:grpSpPr>
        <p:grpSp>
          <p:nvGrpSpPr>
            <p:cNvPr id="60" name="Gruppo 32"/>
            <p:cNvGrpSpPr/>
            <p:nvPr/>
          </p:nvGrpSpPr>
          <p:grpSpPr>
            <a:xfrm>
              <a:off x="3125979" y="2998693"/>
              <a:ext cx="365901" cy="646331"/>
              <a:chOff x="7624841" y="4005064"/>
              <a:chExt cx="365901" cy="646331"/>
            </a:xfrm>
          </p:grpSpPr>
          <p:sp>
            <p:nvSpPr>
              <p:cNvPr id="62" name="CasellaDiTesto 33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63" name="CasellaDiTesto 34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0</a:t>
                </a:r>
                <a:endParaRPr lang="it-IT" sz="1000" b="1" dirty="0"/>
              </a:p>
            </p:txBody>
          </p:sp>
        </p:grpSp>
        <p:sp>
          <p:nvSpPr>
            <p:cNvPr id="61" name="Ovale 44"/>
            <p:cNvSpPr/>
            <p:nvPr/>
          </p:nvSpPr>
          <p:spPr>
            <a:xfrm>
              <a:off x="3502844" y="3141284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8" name="CasellaDiTesto 41"/>
          <p:cNvSpPr txBox="1"/>
          <p:nvPr/>
        </p:nvSpPr>
        <p:spPr>
          <a:xfrm>
            <a:off x="3044687" y="5877272"/>
            <a:ext cx="3057247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Competitive Hebbian Learning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(input space)</a:t>
            </a:r>
            <a:endParaRPr lang="it-IT" dirty="0" smtClean="0">
              <a:solidFill>
                <a:schemeClr val="bg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32900" y="1503128"/>
            <a:ext cx="2232000" cy="540000"/>
            <a:chOff x="332900" y="1503128"/>
            <a:chExt cx="2232000" cy="540000"/>
          </a:xfrm>
        </p:grpSpPr>
        <p:sp>
          <p:nvSpPr>
            <p:cNvPr id="55" name="37 Proceso"/>
            <p:cNvSpPr/>
            <p:nvPr/>
          </p:nvSpPr>
          <p:spPr>
            <a:xfrm>
              <a:off x="332900" y="1647128"/>
              <a:ext cx="2232000" cy="396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 the edge age between first and second winner to 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194 Conector recto de flecha"/>
            <p:cNvCxnSpPr>
              <a:stCxn id="54" idx="2"/>
              <a:endCxn id="55" idx="0"/>
            </p:cNvCxnSpPr>
            <p:nvPr/>
          </p:nvCxnSpPr>
          <p:spPr>
            <a:xfrm>
              <a:off x="1448900" y="150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72000" y="881760"/>
            <a:ext cx="2753800" cy="621368"/>
            <a:chOff x="72000" y="881760"/>
            <a:chExt cx="2753800" cy="621368"/>
          </a:xfrm>
        </p:grpSpPr>
        <p:sp>
          <p:nvSpPr>
            <p:cNvPr id="54" name="36 Proceso"/>
            <p:cNvSpPr/>
            <p:nvPr/>
          </p:nvSpPr>
          <p:spPr>
            <a:xfrm>
              <a:off x="72000" y="1035128"/>
              <a:ext cx="2753800" cy="468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Increment first winner neighbor edge ages by one (</a:t>
              </a:r>
              <a:r>
                <a:rPr lang="en-US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neuron pruning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196 Conector recto de flecha"/>
            <p:cNvCxnSpPr/>
            <p:nvPr/>
          </p:nvCxnSpPr>
          <p:spPr>
            <a:xfrm>
              <a:off x="1448900" y="881760"/>
              <a:ext cx="0" cy="15336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6697300" y="1998930"/>
            <a:ext cx="1117266" cy="754447"/>
            <a:chOff x="6697300" y="1998930"/>
            <a:chExt cx="1117266" cy="754447"/>
          </a:xfrm>
        </p:grpSpPr>
        <p:sp>
          <p:nvSpPr>
            <p:cNvPr id="58" name="CasellaDiTesto 106"/>
            <p:cNvSpPr txBox="1"/>
            <p:nvPr/>
          </p:nvSpPr>
          <p:spPr>
            <a:xfrm>
              <a:off x="6697300" y="2060848"/>
              <a:ext cx="3770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+1</a:t>
              </a:r>
              <a:endParaRPr lang="it-IT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CasellaDiTesto 106"/>
            <p:cNvSpPr txBox="1"/>
            <p:nvPr/>
          </p:nvSpPr>
          <p:spPr>
            <a:xfrm>
              <a:off x="6875675" y="2322957"/>
              <a:ext cx="3770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+1</a:t>
              </a:r>
              <a:endParaRPr lang="it-IT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CasellaDiTesto 106"/>
            <p:cNvSpPr txBox="1"/>
            <p:nvPr/>
          </p:nvSpPr>
          <p:spPr>
            <a:xfrm>
              <a:off x="7285139" y="2445600"/>
              <a:ext cx="3770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+1</a:t>
              </a:r>
              <a:endParaRPr lang="it-IT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CasellaDiTesto 106"/>
            <p:cNvSpPr txBox="1"/>
            <p:nvPr/>
          </p:nvSpPr>
          <p:spPr>
            <a:xfrm>
              <a:off x="7437539" y="1998930"/>
              <a:ext cx="377027" cy="143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+1</a:t>
              </a:r>
              <a:endParaRPr lang="it-IT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CasellaDiTesto 106"/>
          <p:cNvSpPr txBox="1"/>
          <p:nvPr/>
        </p:nvSpPr>
        <p:spPr>
          <a:xfrm>
            <a:off x="7164288" y="17008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it-IT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Connettore 1 72"/>
          <p:cNvCxnSpPr>
            <a:stCxn id="72" idx="6"/>
          </p:cNvCxnSpPr>
          <p:nvPr/>
        </p:nvCxnSpPr>
        <p:spPr>
          <a:xfrm flipH="1">
            <a:off x="6095438" y="980804"/>
            <a:ext cx="695003" cy="26543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e 98"/>
          <p:cNvSpPr/>
          <p:nvPr/>
        </p:nvSpPr>
        <p:spPr>
          <a:xfrm>
            <a:off x="5976592" y="113429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Ovale 37"/>
          <p:cNvSpPr/>
          <p:nvPr/>
        </p:nvSpPr>
        <p:spPr>
          <a:xfrm>
            <a:off x="6574417" y="87279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1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e 100"/>
          <p:cNvGrpSpPr/>
          <p:nvPr/>
        </p:nvGrpSpPr>
        <p:grpSpPr>
          <a:xfrm>
            <a:off x="6727371" y="1643743"/>
            <a:ext cx="1237344" cy="1248230"/>
            <a:chOff x="6727371" y="1643743"/>
            <a:chExt cx="1237344" cy="1248230"/>
          </a:xfrm>
        </p:grpSpPr>
        <p:cxnSp>
          <p:nvCxnSpPr>
            <p:cNvPr id="96" name="Connecteur droit avec flèche 95"/>
            <p:cNvCxnSpPr/>
            <p:nvPr/>
          </p:nvCxnSpPr>
          <p:spPr>
            <a:xfrm flipH="1" flipV="1">
              <a:off x="7612743" y="2685143"/>
              <a:ext cx="206829" cy="20683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 flipH="1" flipV="1">
              <a:off x="7010400" y="2550886"/>
              <a:ext cx="79829" cy="26126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 flipH="1" flipV="1">
              <a:off x="7668344" y="1973943"/>
              <a:ext cx="296371" cy="4717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 flipV="1">
              <a:off x="6727371" y="2213429"/>
              <a:ext cx="36286" cy="23586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avec flèche 79"/>
            <p:cNvCxnSpPr/>
            <p:nvPr/>
          </p:nvCxnSpPr>
          <p:spPr>
            <a:xfrm flipH="1">
              <a:off x="7277568" y="1643743"/>
              <a:ext cx="251719" cy="5738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H="1" flipV="1">
              <a:off x="6985000" y="1872343"/>
              <a:ext cx="304801" cy="24674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Connettore 1 53"/>
          <p:cNvCxnSpPr/>
          <p:nvPr/>
        </p:nvCxnSpPr>
        <p:spPr>
          <a:xfrm flipV="1">
            <a:off x="7287126" y="1652337"/>
            <a:ext cx="244642" cy="46121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445048" y="3284984"/>
            <a:ext cx="486992" cy="307777"/>
            <a:chOff x="4445048" y="3284984"/>
            <a:chExt cx="486992" cy="307777"/>
          </a:xfrm>
        </p:grpSpPr>
        <p:sp>
          <p:nvSpPr>
            <p:cNvPr id="15" name="30 CuadroTexto"/>
            <p:cNvSpPr txBox="1"/>
            <p:nvPr/>
          </p:nvSpPr>
          <p:spPr>
            <a:xfrm>
              <a:off x="4500040" y="3284984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19" name="162 Conector recto de flecha"/>
            <p:cNvCxnSpPr/>
            <p:nvPr/>
          </p:nvCxnSpPr>
          <p:spPr>
            <a:xfrm>
              <a:off x="4445048" y="3328335"/>
              <a:ext cx="288" cy="17267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84 Decisión"/>
          <p:cNvSpPr/>
          <p:nvPr/>
        </p:nvSpPr>
        <p:spPr>
          <a:xfrm>
            <a:off x="3311192" y="3501008"/>
            <a:ext cx="2268000" cy="12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connection 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bridge?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96900" y="449760"/>
            <a:ext cx="3014292" cy="3699248"/>
            <a:chOff x="296900" y="449760"/>
            <a:chExt cx="3014292" cy="3699248"/>
          </a:xfrm>
        </p:grpSpPr>
        <p:sp>
          <p:nvSpPr>
            <p:cNvPr id="25" name="25 Proceso"/>
            <p:cNvSpPr/>
            <p:nvPr/>
          </p:nvSpPr>
          <p:spPr>
            <a:xfrm>
              <a:off x="296900" y="449760"/>
              <a:ext cx="2304000" cy="43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CHL: first and second winner linking (if not already linked)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201 Conector angular"/>
            <p:cNvCxnSpPr>
              <a:stCxn id="20" idx="1"/>
              <a:endCxn id="25" idx="3"/>
            </p:cNvCxnSpPr>
            <p:nvPr/>
          </p:nvCxnSpPr>
          <p:spPr>
            <a:xfrm rot="10800000">
              <a:off x="2600900" y="665760"/>
              <a:ext cx="710292" cy="34832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41"/>
          <p:cNvCxnSpPr/>
          <p:nvPr/>
        </p:nvCxnSpPr>
        <p:spPr>
          <a:xfrm flipH="1">
            <a:off x="7110442" y="2113692"/>
            <a:ext cx="143598" cy="7077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47"/>
          <p:cNvCxnSpPr/>
          <p:nvPr/>
        </p:nvCxnSpPr>
        <p:spPr>
          <a:xfrm flipH="1">
            <a:off x="6741474" y="2113692"/>
            <a:ext cx="512566" cy="3427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50"/>
          <p:cNvCxnSpPr/>
          <p:nvPr/>
        </p:nvCxnSpPr>
        <p:spPr>
          <a:xfrm>
            <a:off x="7298937" y="2127575"/>
            <a:ext cx="529390" cy="7660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53"/>
          <p:cNvCxnSpPr/>
          <p:nvPr/>
        </p:nvCxnSpPr>
        <p:spPr>
          <a:xfrm flipV="1">
            <a:off x="7218908" y="2011270"/>
            <a:ext cx="753797" cy="1203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62"/>
          <p:cNvCxnSpPr/>
          <p:nvPr/>
        </p:nvCxnSpPr>
        <p:spPr>
          <a:xfrm flipH="1" flipV="1">
            <a:off x="7964684" y="2011270"/>
            <a:ext cx="224590" cy="372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65"/>
          <p:cNvCxnSpPr>
            <a:endCxn id="51" idx="7"/>
          </p:cNvCxnSpPr>
          <p:nvPr/>
        </p:nvCxnSpPr>
        <p:spPr>
          <a:xfrm flipH="1">
            <a:off x="7610936" y="1024680"/>
            <a:ext cx="642506" cy="55323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69"/>
          <p:cNvCxnSpPr/>
          <p:nvPr/>
        </p:nvCxnSpPr>
        <p:spPr>
          <a:xfrm flipH="1" flipV="1">
            <a:off x="7756137" y="651702"/>
            <a:ext cx="505326" cy="38902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72"/>
          <p:cNvCxnSpPr>
            <a:stCxn id="47" idx="6"/>
          </p:cNvCxnSpPr>
          <p:nvPr/>
        </p:nvCxnSpPr>
        <p:spPr>
          <a:xfrm flipH="1">
            <a:off x="8269485" y="755234"/>
            <a:ext cx="695003" cy="26543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12"/>
          <p:cNvSpPr/>
          <p:nvPr/>
        </p:nvSpPr>
        <p:spPr>
          <a:xfrm>
            <a:off x="6994500" y="270892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13"/>
          <p:cNvSpPr/>
          <p:nvPr/>
        </p:nvSpPr>
        <p:spPr>
          <a:xfrm>
            <a:off x="7858596" y="191683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14"/>
          <p:cNvSpPr/>
          <p:nvPr/>
        </p:nvSpPr>
        <p:spPr>
          <a:xfrm>
            <a:off x="6634460" y="234888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7"/>
          <p:cNvSpPr/>
          <p:nvPr/>
        </p:nvSpPr>
        <p:spPr>
          <a:xfrm>
            <a:off x="8074620" y="22768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36"/>
          <p:cNvSpPr/>
          <p:nvPr/>
        </p:nvSpPr>
        <p:spPr>
          <a:xfrm>
            <a:off x="7714580" y="278092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75"/>
          <p:cNvSpPr/>
          <p:nvPr/>
        </p:nvSpPr>
        <p:spPr>
          <a:xfrm>
            <a:off x="7181340" y="201717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98"/>
          <p:cNvSpPr/>
          <p:nvPr/>
        </p:nvSpPr>
        <p:spPr>
          <a:xfrm>
            <a:off x="8150639" y="90872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37"/>
          <p:cNvSpPr/>
          <p:nvPr/>
        </p:nvSpPr>
        <p:spPr>
          <a:xfrm>
            <a:off x="8748464" y="64722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38"/>
          <p:cNvSpPr/>
          <p:nvPr/>
        </p:nvSpPr>
        <p:spPr>
          <a:xfrm>
            <a:off x="7642572" y="54868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106"/>
          <p:cNvSpPr txBox="1"/>
          <p:nvPr/>
        </p:nvSpPr>
        <p:spPr>
          <a:xfrm>
            <a:off x="6554293" y="189708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winner</a:t>
            </a:r>
            <a:endParaRPr lang="it-IT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e 13"/>
          <p:cNvSpPr/>
          <p:nvPr/>
        </p:nvSpPr>
        <p:spPr>
          <a:xfrm>
            <a:off x="7426548" y="154628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9" name="Groupe 58"/>
          <p:cNvGrpSpPr/>
          <p:nvPr/>
        </p:nvGrpSpPr>
        <p:grpSpPr>
          <a:xfrm>
            <a:off x="6427383" y="1558533"/>
            <a:ext cx="520881" cy="646331"/>
            <a:chOff x="3125979" y="2998693"/>
            <a:chExt cx="520881" cy="646331"/>
          </a:xfrm>
        </p:grpSpPr>
        <p:grpSp>
          <p:nvGrpSpPr>
            <p:cNvPr id="60" name="Gruppo 32"/>
            <p:cNvGrpSpPr/>
            <p:nvPr/>
          </p:nvGrpSpPr>
          <p:grpSpPr>
            <a:xfrm>
              <a:off x="3125979" y="2998693"/>
              <a:ext cx="365901" cy="646331"/>
              <a:chOff x="7624841" y="4005064"/>
              <a:chExt cx="365901" cy="646331"/>
            </a:xfrm>
          </p:grpSpPr>
          <p:sp>
            <p:nvSpPr>
              <p:cNvPr id="62" name="CasellaDiTesto 33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63" name="CasellaDiTesto 34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0</a:t>
                </a:r>
                <a:endParaRPr lang="it-IT" sz="1000" b="1" dirty="0"/>
              </a:p>
            </p:txBody>
          </p:sp>
        </p:grpSp>
        <p:sp>
          <p:nvSpPr>
            <p:cNvPr id="61" name="Ovale 44"/>
            <p:cNvSpPr/>
            <p:nvPr/>
          </p:nvSpPr>
          <p:spPr>
            <a:xfrm>
              <a:off x="3502844" y="3141284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8" name="CasellaDiTesto 41"/>
          <p:cNvSpPr txBox="1"/>
          <p:nvPr/>
        </p:nvSpPr>
        <p:spPr>
          <a:xfrm>
            <a:off x="3243462" y="5877272"/>
            <a:ext cx="265970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 Competitive Learning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(input space)</a:t>
            </a:r>
            <a:endParaRPr lang="it-IT" dirty="0" smtClean="0">
              <a:solidFill>
                <a:schemeClr val="bg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32900" y="1503128"/>
            <a:ext cx="2232000" cy="540000"/>
            <a:chOff x="332900" y="1503128"/>
            <a:chExt cx="2232000" cy="540000"/>
          </a:xfrm>
        </p:grpSpPr>
        <p:sp>
          <p:nvSpPr>
            <p:cNvPr id="55" name="37 Proceso"/>
            <p:cNvSpPr/>
            <p:nvPr/>
          </p:nvSpPr>
          <p:spPr>
            <a:xfrm>
              <a:off x="332900" y="1647128"/>
              <a:ext cx="2232000" cy="396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 the edge age between first and second winner to 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194 Conector recto de flecha"/>
            <p:cNvCxnSpPr>
              <a:stCxn id="54" idx="2"/>
              <a:endCxn id="55" idx="0"/>
            </p:cNvCxnSpPr>
            <p:nvPr/>
          </p:nvCxnSpPr>
          <p:spPr>
            <a:xfrm>
              <a:off x="1448900" y="150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72000" y="881760"/>
            <a:ext cx="2753800" cy="621368"/>
            <a:chOff x="72000" y="881760"/>
            <a:chExt cx="2753800" cy="621368"/>
          </a:xfrm>
        </p:grpSpPr>
        <p:sp>
          <p:nvSpPr>
            <p:cNvPr id="54" name="36 Proceso"/>
            <p:cNvSpPr/>
            <p:nvPr/>
          </p:nvSpPr>
          <p:spPr>
            <a:xfrm>
              <a:off x="72000" y="1035128"/>
              <a:ext cx="2753800" cy="468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Increment first winner neighbor edge ages by one (</a:t>
              </a: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neuron pruning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196 Conector recto de flecha"/>
            <p:cNvCxnSpPr/>
            <p:nvPr/>
          </p:nvCxnSpPr>
          <p:spPr>
            <a:xfrm>
              <a:off x="1448900" y="881760"/>
              <a:ext cx="0" cy="15336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192 CuadroTexto"/>
          <p:cNvSpPr txBox="1"/>
          <p:nvPr/>
        </p:nvSpPr>
        <p:spPr>
          <a:xfrm>
            <a:off x="2912966" y="3870535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grpSp>
        <p:nvGrpSpPr>
          <p:cNvPr id="102" name="Groupe 101"/>
          <p:cNvGrpSpPr/>
          <p:nvPr/>
        </p:nvGrpSpPr>
        <p:grpSpPr>
          <a:xfrm>
            <a:off x="116900" y="2043128"/>
            <a:ext cx="2664000" cy="396000"/>
            <a:chOff x="116900" y="2043128"/>
            <a:chExt cx="2664000" cy="396000"/>
          </a:xfrm>
        </p:grpSpPr>
        <p:sp>
          <p:nvSpPr>
            <p:cNvPr id="71" name="38 Proceso"/>
            <p:cNvSpPr/>
            <p:nvPr/>
          </p:nvSpPr>
          <p:spPr>
            <a:xfrm>
              <a:off x="116900" y="2187128"/>
              <a:ext cx="2664000" cy="25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SCL on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its linked neighbors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3" name="72 Conector recto de flecha"/>
            <p:cNvCxnSpPr>
              <a:endCxn id="71" idx="0"/>
            </p:cNvCxnSpPr>
            <p:nvPr/>
          </p:nvCxnSpPr>
          <p:spPr>
            <a:xfrm>
              <a:off x="1448900" y="204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Connettore 1 72"/>
          <p:cNvCxnSpPr>
            <a:stCxn id="105" idx="6"/>
          </p:cNvCxnSpPr>
          <p:nvPr/>
        </p:nvCxnSpPr>
        <p:spPr>
          <a:xfrm flipH="1">
            <a:off x="6095438" y="980804"/>
            <a:ext cx="695003" cy="26543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e 98"/>
          <p:cNvSpPr/>
          <p:nvPr/>
        </p:nvSpPr>
        <p:spPr>
          <a:xfrm>
            <a:off x="5976592" y="113429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Ovale 37"/>
          <p:cNvSpPr/>
          <p:nvPr/>
        </p:nvSpPr>
        <p:spPr>
          <a:xfrm>
            <a:off x="6574417" y="87279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3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onnettore 1 53"/>
          <p:cNvCxnSpPr/>
          <p:nvPr/>
        </p:nvCxnSpPr>
        <p:spPr>
          <a:xfrm flipV="1">
            <a:off x="7028234" y="1692613"/>
            <a:ext cx="301557" cy="21400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445048" y="3284984"/>
            <a:ext cx="486992" cy="307777"/>
            <a:chOff x="4445048" y="3284984"/>
            <a:chExt cx="486992" cy="307777"/>
          </a:xfrm>
        </p:grpSpPr>
        <p:sp>
          <p:nvSpPr>
            <p:cNvPr id="15" name="30 CuadroTexto"/>
            <p:cNvSpPr txBox="1"/>
            <p:nvPr/>
          </p:nvSpPr>
          <p:spPr>
            <a:xfrm>
              <a:off x="4500040" y="3284984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19" name="162 Conector recto de flecha"/>
            <p:cNvCxnSpPr/>
            <p:nvPr/>
          </p:nvCxnSpPr>
          <p:spPr>
            <a:xfrm>
              <a:off x="4445048" y="3328335"/>
              <a:ext cx="288" cy="17267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84 Decisión"/>
          <p:cNvSpPr/>
          <p:nvPr/>
        </p:nvSpPr>
        <p:spPr>
          <a:xfrm>
            <a:off x="3311192" y="3501008"/>
            <a:ext cx="2268000" cy="12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connection 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bridge?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96900" y="449760"/>
            <a:ext cx="3014292" cy="3699248"/>
            <a:chOff x="296900" y="449760"/>
            <a:chExt cx="3014292" cy="3699248"/>
          </a:xfrm>
        </p:grpSpPr>
        <p:sp>
          <p:nvSpPr>
            <p:cNvPr id="25" name="25 Proceso"/>
            <p:cNvSpPr/>
            <p:nvPr/>
          </p:nvSpPr>
          <p:spPr>
            <a:xfrm>
              <a:off x="296900" y="449760"/>
              <a:ext cx="2304000" cy="43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CHL: first and second winner linking (if not already linked)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201 Conector angular"/>
            <p:cNvCxnSpPr>
              <a:stCxn id="20" idx="1"/>
              <a:endCxn id="25" idx="3"/>
            </p:cNvCxnSpPr>
            <p:nvPr/>
          </p:nvCxnSpPr>
          <p:spPr>
            <a:xfrm rot="10800000">
              <a:off x="2600900" y="665760"/>
              <a:ext cx="710292" cy="34832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41"/>
          <p:cNvCxnSpPr/>
          <p:nvPr/>
        </p:nvCxnSpPr>
        <p:spPr>
          <a:xfrm>
            <a:off x="7023370" y="1916349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47"/>
          <p:cNvCxnSpPr/>
          <p:nvPr/>
        </p:nvCxnSpPr>
        <p:spPr>
          <a:xfrm flipH="1">
            <a:off x="6741268" y="1911485"/>
            <a:ext cx="291830" cy="3696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50"/>
          <p:cNvCxnSpPr/>
          <p:nvPr/>
        </p:nvCxnSpPr>
        <p:spPr>
          <a:xfrm>
            <a:off x="7023370" y="1911485"/>
            <a:ext cx="627434" cy="7976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53"/>
          <p:cNvCxnSpPr/>
          <p:nvPr/>
        </p:nvCxnSpPr>
        <p:spPr>
          <a:xfrm>
            <a:off x="7023370" y="1916349"/>
            <a:ext cx="710119" cy="632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62"/>
          <p:cNvCxnSpPr/>
          <p:nvPr/>
        </p:nvCxnSpPr>
        <p:spPr>
          <a:xfrm flipH="1" flipV="1">
            <a:off x="7733489" y="1984443"/>
            <a:ext cx="455785" cy="3998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65"/>
          <p:cNvCxnSpPr>
            <a:endCxn id="51" idx="7"/>
          </p:cNvCxnSpPr>
          <p:nvPr/>
        </p:nvCxnSpPr>
        <p:spPr>
          <a:xfrm flipH="1">
            <a:off x="7403296" y="1021404"/>
            <a:ext cx="855487" cy="5881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69"/>
          <p:cNvCxnSpPr/>
          <p:nvPr/>
        </p:nvCxnSpPr>
        <p:spPr>
          <a:xfrm flipH="1" flipV="1">
            <a:off x="7756137" y="651702"/>
            <a:ext cx="505326" cy="38902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72"/>
          <p:cNvCxnSpPr>
            <a:stCxn id="47" idx="6"/>
          </p:cNvCxnSpPr>
          <p:nvPr/>
        </p:nvCxnSpPr>
        <p:spPr>
          <a:xfrm flipH="1">
            <a:off x="8269485" y="755234"/>
            <a:ext cx="695003" cy="26543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12"/>
          <p:cNvSpPr/>
          <p:nvPr/>
        </p:nvSpPr>
        <p:spPr>
          <a:xfrm>
            <a:off x="6915930" y="249289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13"/>
          <p:cNvSpPr/>
          <p:nvPr/>
        </p:nvSpPr>
        <p:spPr>
          <a:xfrm>
            <a:off x="7615338" y="187266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14"/>
          <p:cNvSpPr/>
          <p:nvPr/>
        </p:nvSpPr>
        <p:spPr>
          <a:xfrm>
            <a:off x="6637502" y="215835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7"/>
          <p:cNvSpPr/>
          <p:nvPr/>
        </p:nvSpPr>
        <p:spPr>
          <a:xfrm>
            <a:off x="8074620" y="22768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36"/>
          <p:cNvSpPr/>
          <p:nvPr/>
        </p:nvSpPr>
        <p:spPr>
          <a:xfrm>
            <a:off x="7540113" y="26053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75"/>
          <p:cNvSpPr/>
          <p:nvPr/>
        </p:nvSpPr>
        <p:spPr>
          <a:xfrm>
            <a:off x="6905113" y="1802381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98"/>
          <p:cNvSpPr/>
          <p:nvPr/>
        </p:nvSpPr>
        <p:spPr>
          <a:xfrm>
            <a:off x="8150639" y="90872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37"/>
          <p:cNvSpPr/>
          <p:nvPr/>
        </p:nvSpPr>
        <p:spPr>
          <a:xfrm>
            <a:off x="8748464" y="64722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38"/>
          <p:cNvSpPr/>
          <p:nvPr/>
        </p:nvSpPr>
        <p:spPr>
          <a:xfrm>
            <a:off x="7642572" y="54868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13"/>
          <p:cNvSpPr/>
          <p:nvPr/>
        </p:nvSpPr>
        <p:spPr>
          <a:xfrm>
            <a:off x="7218908" y="157791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9" name="Groupe 58"/>
          <p:cNvGrpSpPr/>
          <p:nvPr/>
        </p:nvGrpSpPr>
        <p:grpSpPr>
          <a:xfrm>
            <a:off x="6427383" y="1558533"/>
            <a:ext cx="520881" cy="646331"/>
            <a:chOff x="3125979" y="2998693"/>
            <a:chExt cx="520881" cy="646331"/>
          </a:xfrm>
        </p:grpSpPr>
        <p:grpSp>
          <p:nvGrpSpPr>
            <p:cNvPr id="60" name="Gruppo 32"/>
            <p:cNvGrpSpPr/>
            <p:nvPr/>
          </p:nvGrpSpPr>
          <p:grpSpPr>
            <a:xfrm>
              <a:off x="3125979" y="2998693"/>
              <a:ext cx="365901" cy="646331"/>
              <a:chOff x="7624841" y="4005064"/>
              <a:chExt cx="365901" cy="646331"/>
            </a:xfrm>
          </p:grpSpPr>
          <p:sp>
            <p:nvSpPr>
              <p:cNvPr id="62" name="CasellaDiTesto 33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63" name="CasellaDiTesto 34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0</a:t>
                </a:r>
                <a:endParaRPr lang="it-IT" sz="1000" b="1" dirty="0"/>
              </a:p>
            </p:txBody>
          </p:sp>
        </p:grpSp>
        <p:sp>
          <p:nvSpPr>
            <p:cNvPr id="61" name="Ovale 44"/>
            <p:cNvSpPr/>
            <p:nvPr/>
          </p:nvSpPr>
          <p:spPr>
            <a:xfrm>
              <a:off x="3502844" y="3141284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8" name="CasellaDiTesto 41"/>
          <p:cNvSpPr txBox="1"/>
          <p:nvPr/>
        </p:nvSpPr>
        <p:spPr>
          <a:xfrm>
            <a:off x="3243462" y="5877272"/>
            <a:ext cx="265970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 Competitive Learning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(input space)</a:t>
            </a:r>
            <a:endParaRPr lang="it-IT" dirty="0" smtClean="0">
              <a:solidFill>
                <a:schemeClr val="bg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32900" y="1503128"/>
            <a:ext cx="2232000" cy="540000"/>
            <a:chOff x="332900" y="1503128"/>
            <a:chExt cx="2232000" cy="540000"/>
          </a:xfrm>
        </p:grpSpPr>
        <p:sp>
          <p:nvSpPr>
            <p:cNvPr id="55" name="37 Proceso"/>
            <p:cNvSpPr/>
            <p:nvPr/>
          </p:nvSpPr>
          <p:spPr>
            <a:xfrm>
              <a:off x="332900" y="1647128"/>
              <a:ext cx="2232000" cy="396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 the edge age between first and second winner to 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194 Conector recto de flecha"/>
            <p:cNvCxnSpPr>
              <a:stCxn id="54" idx="2"/>
              <a:endCxn id="55" idx="0"/>
            </p:cNvCxnSpPr>
            <p:nvPr/>
          </p:nvCxnSpPr>
          <p:spPr>
            <a:xfrm>
              <a:off x="1448900" y="150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72000" y="881760"/>
            <a:ext cx="2753800" cy="621368"/>
            <a:chOff x="72000" y="881760"/>
            <a:chExt cx="2753800" cy="621368"/>
          </a:xfrm>
        </p:grpSpPr>
        <p:sp>
          <p:nvSpPr>
            <p:cNvPr id="54" name="36 Proceso"/>
            <p:cNvSpPr/>
            <p:nvPr/>
          </p:nvSpPr>
          <p:spPr>
            <a:xfrm>
              <a:off x="72000" y="1035128"/>
              <a:ext cx="2753800" cy="468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Increment first winner neighbor edge ages by one (</a:t>
              </a: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neuron pruning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196 Conector recto de flecha"/>
            <p:cNvCxnSpPr/>
            <p:nvPr/>
          </p:nvCxnSpPr>
          <p:spPr>
            <a:xfrm>
              <a:off x="1448900" y="881760"/>
              <a:ext cx="0" cy="15336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192 CuadroTexto"/>
          <p:cNvSpPr txBox="1"/>
          <p:nvPr/>
        </p:nvSpPr>
        <p:spPr>
          <a:xfrm>
            <a:off x="2912966" y="3870535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grpSp>
        <p:nvGrpSpPr>
          <p:cNvPr id="102" name="Groupe 101"/>
          <p:cNvGrpSpPr/>
          <p:nvPr/>
        </p:nvGrpSpPr>
        <p:grpSpPr>
          <a:xfrm>
            <a:off x="116900" y="2043128"/>
            <a:ext cx="2664000" cy="396000"/>
            <a:chOff x="116900" y="2043128"/>
            <a:chExt cx="2664000" cy="396000"/>
          </a:xfrm>
        </p:grpSpPr>
        <p:sp>
          <p:nvSpPr>
            <p:cNvPr id="71" name="38 Proceso"/>
            <p:cNvSpPr/>
            <p:nvPr/>
          </p:nvSpPr>
          <p:spPr>
            <a:xfrm>
              <a:off x="116900" y="2187128"/>
              <a:ext cx="2664000" cy="25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SCL on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its linked neighbors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3" name="72 Conector recto de flecha"/>
            <p:cNvCxnSpPr>
              <a:endCxn id="71" idx="0"/>
            </p:cNvCxnSpPr>
            <p:nvPr/>
          </p:nvCxnSpPr>
          <p:spPr>
            <a:xfrm>
              <a:off x="1448900" y="204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Connettore 1 72"/>
          <p:cNvCxnSpPr>
            <a:stCxn id="79" idx="6"/>
          </p:cNvCxnSpPr>
          <p:nvPr/>
        </p:nvCxnSpPr>
        <p:spPr>
          <a:xfrm flipH="1">
            <a:off x="6095438" y="980804"/>
            <a:ext cx="695003" cy="26543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e 98"/>
          <p:cNvSpPr/>
          <p:nvPr/>
        </p:nvSpPr>
        <p:spPr>
          <a:xfrm>
            <a:off x="5976592" y="113429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37"/>
          <p:cNvSpPr/>
          <p:nvPr/>
        </p:nvSpPr>
        <p:spPr>
          <a:xfrm>
            <a:off x="6574417" y="87279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4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onnettore 1 53"/>
          <p:cNvCxnSpPr/>
          <p:nvPr/>
        </p:nvCxnSpPr>
        <p:spPr>
          <a:xfrm flipV="1">
            <a:off x="7028234" y="1692613"/>
            <a:ext cx="301557" cy="21400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445048" y="3284984"/>
            <a:ext cx="486992" cy="307777"/>
            <a:chOff x="4445048" y="3284984"/>
            <a:chExt cx="486992" cy="307777"/>
          </a:xfrm>
        </p:grpSpPr>
        <p:sp>
          <p:nvSpPr>
            <p:cNvPr id="15" name="30 CuadroTexto"/>
            <p:cNvSpPr txBox="1"/>
            <p:nvPr/>
          </p:nvSpPr>
          <p:spPr>
            <a:xfrm>
              <a:off x="4500040" y="3284984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19" name="162 Conector recto de flecha"/>
            <p:cNvCxnSpPr/>
            <p:nvPr/>
          </p:nvCxnSpPr>
          <p:spPr>
            <a:xfrm>
              <a:off x="4445048" y="3328335"/>
              <a:ext cx="288" cy="17267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84 Decisión"/>
          <p:cNvSpPr/>
          <p:nvPr/>
        </p:nvSpPr>
        <p:spPr>
          <a:xfrm>
            <a:off x="3311192" y="3501008"/>
            <a:ext cx="2268000" cy="12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connection 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bridge?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96900" y="449760"/>
            <a:ext cx="3014292" cy="3699248"/>
            <a:chOff x="296900" y="449760"/>
            <a:chExt cx="3014292" cy="3699248"/>
          </a:xfrm>
        </p:grpSpPr>
        <p:sp>
          <p:nvSpPr>
            <p:cNvPr id="25" name="25 Proceso"/>
            <p:cNvSpPr/>
            <p:nvPr/>
          </p:nvSpPr>
          <p:spPr>
            <a:xfrm>
              <a:off x="296900" y="449760"/>
              <a:ext cx="2304000" cy="43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CHL: first and second winner linking (if not already linked)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201 Conector angular"/>
            <p:cNvCxnSpPr>
              <a:stCxn id="20" idx="1"/>
              <a:endCxn id="25" idx="3"/>
            </p:cNvCxnSpPr>
            <p:nvPr/>
          </p:nvCxnSpPr>
          <p:spPr>
            <a:xfrm rot="10800000">
              <a:off x="2600900" y="665760"/>
              <a:ext cx="710292" cy="34832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41"/>
          <p:cNvCxnSpPr/>
          <p:nvPr/>
        </p:nvCxnSpPr>
        <p:spPr>
          <a:xfrm>
            <a:off x="7023370" y="1916349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47"/>
          <p:cNvCxnSpPr/>
          <p:nvPr/>
        </p:nvCxnSpPr>
        <p:spPr>
          <a:xfrm flipH="1">
            <a:off x="6741268" y="1911485"/>
            <a:ext cx="291830" cy="3696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50"/>
          <p:cNvCxnSpPr/>
          <p:nvPr/>
        </p:nvCxnSpPr>
        <p:spPr>
          <a:xfrm>
            <a:off x="7023370" y="1911485"/>
            <a:ext cx="627434" cy="7976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53"/>
          <p:cNvCxnSpPr/>
          <p:nvPr/>
        </p:nvCxnSpPr>
        <p:spPr>
          <a:xfrm>
            <a:off x="7023370" y="1916349"/>
            <a:ext cx="710119" cy="632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62"/>
          <p:cNvCxnSpPr/>
          <p:nvPr/>
        </p:nvCxnSpPr>
        <p:spPr>
          <a:xfrm flipH="1" flipV="1">
            <a:off x="7733489" y="1984443"/>
            <a:ext cx="455785" cy="3998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65"/>
          <p:cNvCxnSpPr>
            <a:endCxn id="51" idx="7"/>
          </p:cNvCxnSpPr>
          <p:nvPr/>
        </p:nvCxnSpPr>
        <p:spPr>
          <a:xfrm flipH="1">
            <a:off x="7403296" y="1021404"/>
            <a:ext cx="855487" cy="5881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69"/>
          <p:cNvCxnSpPr/>
          <p:nvPr/>
        </p:nvCxnSpPr>
        <p:spPr>
          <a:xfrm flipH="1" flipV="1">
            <a:off x="7756137" y="651702"/>
            <a:ext cx="505326" cy="38902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72"/>
          <p:cNvCxnSpPr>
            <a:stCxn id="47" idx="6"/>
          </p:cNvCxnSpPr>
          <p:nvPr/>
        </p:nvCxnSpPr>
        <p:spPr>
          <a:xfrm flipH="1">
            <a:off x="8269485" y="755234"/>
            <a:ext cx="695003" cy="26543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12"/>
          <p:cNvSpPr/>
          <p:nvPr/>
        </p:nvSpPr>
        <p:spPr>
          <a:xfrm>
            <a:off x="6915930" y="249289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13"/>
          <p:cNvSpPr/>
          <p:nvPr/>
        </p:nvSpPr>
        <p:spPr>
          <a:xfrm>
            <a:off x="7615338" y="187266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14"/>
          <p:cNvSpPr/>
          <p:nvPr/>
        </p:nvSpPr>
        <p:spPr>
          <a:xfrm>
            <a:off x="6637502" y="215835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7"/>
          <p:cNvSpPr/>
          <p:nvPr/>
        </p:nvSpPr>
        <p:spPr>
          <a:xfrm>
            <a:off x="8074620" y="22768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36"/>
          <p:cNvSpPr/>
          <p:nvPr/>
        </p:nvSpPr>
        <p:spPr>
          <a:xfrm>
            <a:off x="7540113" y="26053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75"/>
          <p:cNvSpPr/>
          <p:nvPr/>
        </p:nvSpPr>
        <p:spPr>
          <a:xfrm>
            <a:off x="6905113" y="1802381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98"/>
          <p:cNvSpPr/>
          <p:nvPr/>
        </p:nvSpPr>
        <p:spPr>
          <a:xfrm>
            <a:off x="8150639" y="90872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37"/>
          <p:cNvSpPr/>
          <p:nvPr/>
        </p:nvSpPr>
        <p:spPr>
          <a:xfrm>
            <a:off x="8748464" y="64722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38"/>
          <p:cNvSpPr/>
          <p:nvPr/>
        </p:nvSpPr>
        <p:spPr>
          <a:xfrm>
            <a:off x="7642572" y="54868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13"/>
          <p:cNvSpPr/>
          <p:nvPr/>
        </p:nvSpPr>
        <p:spPr>
          <a:xfrm>
            <a:off x="7218908" y="157791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asellaDiTesto 41"/>
          <p:cNvSpPr txBox="1"/>
          <p:nvPr/>
        </p:nvSpPr>
        <p:spPr>
          <a:xfrm>
            <a:off x="3528797" y="5877272"/>
            <a:ext cx="208903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neuron thresholding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(input space)</a:t>
            </a:r>
            <a:endParaRPr lang="it-IT" dirty="0" smtClean="0">
              <a:solidFill>
                <a:schemeClr val="bg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32900" y="1503128"/>
            <a:ext cx="2232000" cy="540000"/>
            <a:chOff x="332900" y="1503128"/>
            <a:chExt cx="2232000" cy="540000"/>
          </a:xfrm>
        </p:grpSpPr>
        <p:sp>
          <p:nvSpPr>
            <p:cNvPr id="55" name="37 Proceso"/>
            <p:cNvSpPr/>
            <p:nvPr/>
          </p:nvSpPr>
          <p:spPr>
            <a:xfrm>
              <a:off x="332900" y="1647128"/>
              <a:ext cx="2232000" cy="396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 the edge age between first and second winner to 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194 Conector recto de flecha"/>
            <p:cNvCxnSpPr>
              <a:stCxn id="54" idx="2"/>
              <a:endCxn id="55" idx="0"/>
            </p:cNvCxnSpPr>
            <p:nvPr/>
          </p:nvCxnSpPr>
          <p:spPr>
            <a:xfrm>
              <a:off x="1448900" y="150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72000" y="881760"/>
            <a:ext cx="2753800" cy="621368"/>
            <a:chOff x="72000" y="881760"/>
            <a:chExt cx="2753800" cy="621368"/>
          </a:xfrm>
        </p:grpSpPr>
        <p:sp>
          <p:nvSpPr>
            <p:cNvPr id="54" name="36 Proceso"/>
            <p:cNvSpPr/>
            <p:nvPr/>
          </p:nvSpPr>
          <p:spPr>
            <a:xfrm>
              <a:off x="72000" y="1035128"/>
              <a:ext cx="2753800" cy="468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Increment first winner neighbor edge ages by one (</a:t>
              </a: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neuron pruning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196 Conector recto de flecha"/>
            <p:cNvCxnSpPr/>
            <p:nvPr/>
          </p:nvCxnSpPr>
          <p:spPr>
            <a:xfrm>
              <a:off x="1448900" y="881760"/>
              <a:ext cx="0" cy="15336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192 CuadroTexto"/>
          <p:cNvSpPr txBox="1"/>
          <p:nvPr/>
        </p:nvSpPr>
        <p:spPr>
          <a:xfrm>
            <a:off x="2912966" y="3870535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grpSp>
        <p:nvGrpSpPr>
          <p:cNvPr id="102" name="Groupe 101"/>
          <p:cNvGrpSpPr/>
          <p:nvPr/>
        </p:nvGrpSpPr>
        <p:grpSpPr>
          <a:xfrm>
            <a:off x="116900" y="2043128"/>
            <a:ext cx="2664000" cy="396000"/>
            <a:chOff x="116900" y="2043128"/>
            <a:chExt cx="2664000" cy="396000"/>
          </a:xfrm>
        </p:grpSpPr>
        <p:sp>
          <p:nvSpPr>
            <p:cNvPr id="71" name="38 Proceso"/>
            <p:cNvSpPr/>
            <p:nvPr/>
          </p:nvSpPr>
          <p:spPr>
            <a:xfrm>
              <a:off x="116900" y="2187128"/>
              <a:ext cx="2664000" cy="25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SCL on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its linked neighbors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3" name="72 Conector recto de flecha"/>
            <p:cNvCxnSpPr>
              <a:endCxn id="71" idx="0"/>
            </p:cNvCxnSpPr>
            <p:nvPr/>
          </p:nvCxnSpPr>
          <p:spPr>
            <a:xfrm>
              <a:off x="1448900" y="204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602900" y="2439128"/>
            <a:ext cx="1692000" cy="486000"/>
            <a:chOff x="602900" y="2439128"/>
            <a:chExt cx="1692000" cy="486000"/>
          </a:xfrm>
        </p:grpSpPr>
        <p:sp>
          <p:nvSpPr>
            <p:cNvPr id="58" name="39 Proceso"/>
            <p:cNvSpPr/>
            <p:nvPr/>
          </p:nvSpPr>
          <p:spPr>
            <a:xfrm>
              <a:off x="602900" y="2601128"/>
              <a:ext cx="1692000" cy="324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4" name="177 Conector recto de flecha"/>
            <p:cNvCxnSpPr>
              <a:endCxn id="58" idx="0"/>
            </p:cNvCxnSpPr>
            <p:nvPr/>
          </p:nvCxnSpPr>
          <p:spPr>
            <a:xfrm>
              <a:off x="1448900" y="2439128"/>
              <a:ext cx="0" cy="162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7018506" y="1916350"/>
            <a:ext cx="1055451" cy="580458"/>
            <a:chOff x="7018506" y="1916350"/>
            <a:chExt cx="1055451" cy="580458"/>
          </a:xfrm>
        </p:grpSpPr>
        <p:sp>
          <p:nvSpPr>
            <p:cNvPr id="69" name="39 Proceso"/>
            <p:cNvSpPr/>
            <p:nvPr/>
          </p:nvSpPr>
          <p:spPr>
            <a:xfrm>
              <a:off x="7231431" y="2065564"/>
              <a:ext cx="720081" cy="431244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solidFill>
                    <a:srgbClr val="C00000"/>
                  </a:solidFill>
                </a:rPr>
                <a:t>T</a:t>
              </a:r>
              <a:r>
                <a:rPr lang="it-IT" sz="1400" b="1" baseline="-16000" dirty="0" smtClean="0">
                  <a:solidFill>
                    <a:srgbClr val="C00000"/>
                  </a:solidFill>
                </a:rPr>
                <a:t>w</a:t>
              </a:r>
              <a:r>
                <a:rPr lang="it-IT" sz="1400" b="1" baseline="-46000" dirty="0" smtClean="0">
                  <a:solidFill>
                    <a:srgbClr val="C00000"/>
                  </a:solidFill>
                </a:rPr>
                <a:t>1</a:t>
              </a:r>
              <a:endParaRPr lang="it-IT" sz="1400" b="1" baseline="-46000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7018506" y="1916350"/>
              <a:ext cx="1055451" cy="46692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>
            <a:off x="7329791" y="812260"/>
            <a:ext cx="1444558" cy="870626"/>
            <a:chOff x="7329791" y="812260"/>
            <a:chExt cx="1444558" cy="870626"/>
          </a:xfrm>
        </p:grpSpPr>
        <p:sp>
          <p:nvSpPr>
            <p:cNvPr id="72" name="39 Proceso"/>
            <p:cNvSpPr/>
            <p:nvPr/>
          </p:nvSpPr>
          <p:spPr>
            <a:xfrm>
              <a:off x="7884368" y="1196752"/>
              <a:ext cx="589613" cy="324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solidFill>
                    <a:srgbClr val="C00000"/>
                  </a:solidFill>
                </a:rPr>
                <a:t>T</a:t>
              </a:r>
              <a:r>
                <a:rPr lang="it-IT" sz="1400" b="1" baseline="-16000" dirty="0" smtClean="0">
                  <a:solidFill>
                    <a:srgbClr val="C00000"/>
                  </a:solidFill>
                </a:rPr>
                <a:t>w</a:t>
              </a:r>
              <a:r>
                <a:rPr lang="it-IT" sz="1400" b="1" baseline="-46000" dirty="0" smtClean="0">
                  <a:solidFill>
                    <a:srgbClr val="C00000"/>
                  </a:solidFill>
                </a:rPr>
                <a:t>2</a:t>
              </a:r>
              <a:endParaRPr lang="it-IT" sz="1400" b="1" baseline="-46000" dirty="0">
                <a:solidFill>
                  <a:srgbClr val="C00000"/>
                </a:solidFill>
              </a:endParaRPr>
            </a:p>
          </p:txBody>
        </p:sp>
        <p:cxnSp>
          <p:nvCxnSpPr>
            <p:cNvPr id="74" name="Connecteur droit avec flèche 73"/>
            <p:cNvCxnSpPr/>
            <p:nvPr/>
          </p:nvCxnSpPr>
          <p:spPr>
            <a:xfrm flipV="1">
              <a:off x="7329791" y="812260"/>
              <a:ext cx="1444558" cy="87062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Connettore 1 72"/>
          <p:cNvCxnSpPr>
            <a:stCxn id="78" idx="6"/>
          </p:cNvCxnSpPr>
          <p:nvPr/>
        </p:nvCxnSpPr>
        <p:spPr>
          <a:xfrm flipH="1">
            <a:off x="6095438" y="980804"/>
            <a:ext cx="695003" cy="26543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e 98"/>
          <p:cNvSpPr/>
          <p:nvPr/>
        </p:nvSpPr>
        <p:spPr>
          <a:xfrm>
            <a:off x="5976592" y="113429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Ovale 37"/>
          <p:cNvSpPr/>
          <p:nvPr/>
        </p:nvSpPr>
        <p:spPr>
          <a:xfrm>
            <a:off x="6574417" y="87279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onnettore 1 53"/>
          <p:cNvCxnSpPr/>
          <p:nvPr/>
        </p:nvCxnSpPr>
        <p:spPr>
          <a:xfrm flipV="1">
            <a:off x="7028234" y="1692613"/>
            <a:ext cx="301557" cy="21400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445048" y="3284984"/>
            <a:ext cx="486992" cy="307777"/>
            <a:chOff x="4445048" y="3284984"/>
            <a:chExt cx="486992" cy="307777"/>
          </a:xfrm>
        </p:grpSpPr>
        <p:sp>
          <p:nvSpPr>
            <p:cNvPr id="15" name="30 CuadroTexto"/>
            <p:cNvSpPr txBox="1"/>
            <p:nvPr/>
          </p:nvSpPr>
          <p:spPr>
            <a:xfrm>
              <a:off x="4500040" y="3284984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19" name="162 Conector recto de flecha"/>
            <p:cNvCxnSpPr/>
            <p:nvPr/>
          </p:nvCxnSpPr>
          <p:spPr>
            <a:xfrm>
              <a:off x="4445048" y="3328335"/>
              <a:ext cx="288" cy="17267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84 Decisión"/>
          <p:cNvSpPr/>
          <p:nvPr/>
        </p:nvSpPr>
        <p:spPr>
          <a:xfrm>
            <a:off x="3311192" y="3501008"/>
            <a:ext cx="2268000" cy="12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connection 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bridge?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96900" y="449760"/>
            <a:ext cx="3014292" cy="3699248"/>
            <a:chOff x="296900" y="449760"/>
            <a:chExt cx="3014292" cy="3699248"/>
          </a:xfrm>
        </p:grpSpPr>
        <p:sp>
          <p:nvSpPr>
            <p:cNvPr id="25" name="25 Proceso"/>
            <p:cNvSpPr/>
            <p:nvPr/>
          </p:nvSpPr>
          <p:spPr>
            <a:xfrm>
              <a:off x="296900" y="449760"/>
              <a:ext cx="2304000" cy="43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CHL: first and second winner linking (if not already linked)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201 Conector angular"/>
            <p:cNvCxnSpPr>
              <a:stCxn id="20" idx="1"/>
              <a:endCxn id="25" idx="3"/>
            </p:cNvCxnSpPr>
            <p:nvPr/>
          </p:nvCxnSpPr>
          <p:spPr>
            <a:xfrm rot="10800000">
              <a:off x="2600900" y="665760"/>
              <a:ext cx="710292" cy="34832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41"/>
          <p:cNvCxnSpPr/>
          <p:nvPr/>
        </p:nvCxnSpPr>
        <p:spPr>
          <a:xfrm>
            <a:off x="7023370" y="1916349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47"/>
          <p:cNvCxnSpPr/>
          <p:nvPr/>
        </p:nvCxnSpPr>
        <p:spPr>
          <a:xfrm flipH="1">
            <a:off x="6741268" y="1911485"/>
            <a:ext cx="291830" cy="3696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50"/>
          <p:cNvCxnSpPr/>
          <p:nvPr/>
        </p:nvCxnSpPr>
        <p:spPr>
          <a:xfrm>
            <a:off x="7023370" y="1911485"/>
            <a:ext cx="627434" cy="7976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53"/>
          <p:cNvCxnSpPr/>
          <p:nvPr/>
        </p:nvCxnSpPr>
        <p:spPr>
          <a:xfrm>
            <a:off x="7023370" y="1916349"/>
            <a:ext cx="710119" cy="632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62"/>
          <p:cNvCxnSpPr/>
          <p:nvPr/>
        </p:nvCxnSpPr>
        <p:spPr>
          <a:xfrm flipH="1" flipV="1">
            <a:off x="7733489" y="1984443"/>
            <a:ext cx="455785" cy="3998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65"/>
          <p:cNvCxnSpPr>
            <a:endCxn id="51" idx="7"/>
          </p:cNvCxnSpPr>
          <p:nvPr/>
        </p:nvCxnSpPr>
        <p:spPr>
          <a:xfrm flipH="1">
            <a:off x="7403296" y="1021404"/>
            <a:ext cx="855487" cy="5881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69"/>
          <p:cNvCxnSpPr/>
          <p:nvPr/>
        </p:nvCxnSpPr>
        <p:spPr>
          <a:xfrm flipH="1" flipV="1">
            <a:off x="7756137" y="651702"/>
            <a:ext cx="505326" cy="38902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72"/>
          <p:cNvCxnSpPr>
            <a:stCxn id="47" idx="6"/>
          </p:cNvCxnSpPr>
          <p:nvPr/>
        </p:nvCxnSpPr>
        <p:spPr>
          <a:xfrm flipH="1">
            <a:off x="8269485" y="755234"/>
            <a:ext cx="695003" cy="26543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12"/>
          <p:cNvSpPr/>
          <p:nvPr/>
        </p:nvSpPr>
        <p:spPr>
          <a:xfrm>
            <a:off x="6915930" y="249289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13"/>
          <p:cNvSpPr/>
          <p:nvPr/>
        </p:nvSpPr>
        <p:spPr>
          <a:xfrm>
            <a:off x="7615338" y="187266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14"/>
          <p:cNvSpPr/>
          <p:nvPr/>
        </p:nvSpPr>
        <p:spPr>
          <a:xfrm>
            <a:off x="6637502" y="215835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7"/>
          <p:cNvSpPr/>
          <p:nvPr/>
        </p:nvSpPr>
        <p:spPr>
          <a:xfrm>
            <a:off x="8074620" y="22768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36"/>
          <p:cNvSpPr/>
          <p:nvPr/>
        </p:nvSpPr>
        <p:spPr>
          <a:xfrm>
            <a:off x="7540113" y="26053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75"/>
          <p:cNvSpPr/>
          <p:nvPr/>
        </p:nvSpPr>
        <p:spPr>
          <a:xfrm>
            <a:off x="6905113" y="1802381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98"/>
          <p:cNvSpPr/>
          <p:nvPr/>
        </p:nvSpPr>
        <p:spPr>
          <a:xfrm>
            <a:off x="8150639" y="90872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37"/>
          <p:cNvSpPr/>
          <p:nvPr/>
        </p:nvSpPr>
        <p:spPr>
          <a:xfrm>
            <a:off x="8748464" y="64722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38"/>
          <p:cNvSpPr/>
          <p:nvPr/>
        </p:nvSpPr>
        <p:spPr>
          <a:xfrm>
            <a:off x="7642572" y="54868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13"/>
          <p:cNvSpPr/>
          <p:nvPr/>
        </p:nvSpPr>
        <p:spPr>
          <a:xfrm>
            <a:off x="7218908" y="157791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oupe 6"/>
          <p:cNvGrpSpPr/>
          <p:nvPr/>
        </p:nvGrpSpPr>
        <p:grpSpPr>
          <a:xfrm>
            <a:off x="332900" y="1503128"/>
            <a:ext cx="2232000" cy="540000"/>
            <a:chOff x="332900" y="1503128"/>
            <a:chExt cx="2232000" cy="540000"/>
          </a:xfrm>
        </p:grpSpPr>
        <p:sp>
          <p:nvSpPr>
            <p:cNvPr id="55" name="37 Proceso"/>
            <p:cNvSpPr/>
            <p:nvPr/>
          </p:nvSpPr>
          <p:spPr>
            <a:xfrm>
              <a:off x="332900" y="1647128"/>
              <a:ext cx="2232000" cy="396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 the edge age between first and second winner to 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194 Conector recto de flecha"/>
            <p:cNvCxnSpPr>
              <a:stCxn id="54" idx="2"/>
              <a:endCxn id="55" idx="0"/>
            </p:cNvCxnSpPr>
            <p:nvPr/>
          </p:nvCxnSpPr>
          <p:spPr>
            <a:xfrm>
              <a:off x="1448900" y="150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72000" y="881760"/>
            <a:ext cx="2753800" cy="621368"/>
            <a:chOff x="72000" y="881760"/>
            <a:chExt cx="2753800" cy="621368"/>
          </a:xfrm>
        </p:grpSpPr>
        <p:sp>
          <p:nvSpPr>
            <p:cNvPr id="54" name="36 Proceso"/>
            <p:cNvSpPr/>
            <p:nvPr/>
          </p:nvSpPr>
          <p:spPr>
            <a:xfrm>
              <a:off x="72000" y="1035128"/>
              <a:ext cx="2753800" cy="468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Increment first winner neighbor edge ages by one (</a:t>
              </a: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neuron pruning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196 Conector recto de flecha"/>
            <p:cNvCxnSpPr/>
            <p:nvPr/>
          </p:nvCxnSpPr>
          <p:spPr>
            <a:xfrm>
              <a:off x="1448900" y="881760"/>
              <a:ext cx="0" cy="15336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192 CuadroTexto"/>
          <p:cNvSpPr txBox="1"/>
          <p:nvPr/>
        </p:nvSpPr>
        <p:spPr>
          <a:xfrm>
            <a:off x="2912966" y="3870535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grpSp>
        <p:nvGrpSpPr>
          <p:cNvPr id="102" name="Groupe 101"/>
          <p:cNvGrpSpPr/>
          <p:nvPr/>
        </p:nvGrpSpPr>
        <p:grpSpPr>
          <a:xfrm>
            <a:off x="116900" y="2043128"/>
            <a:ext cx="2664000" cy="396000"/>
            <a:chOff x="116900" y="2043128"/>
            <a:chExt cx="2664000" cy="396000"/>
          </a:xfrm>
        </p:grpSpPr>
        <p:sp>
          <p:nvSpPr>
            <p:cNvPr id="71" name="38 Proceso"/>
            <p:cNvSpPr/>
            <p:nvPr/>
          </p:nvSpPr>
          <p:spPr>
            <a:xfrm>
              <a:off x="116900" y="2187128"/>
              <a:ext cx="2664000" cy="25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SCL on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its linked neighbors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3" name="72 Conector recto de flecha"/>
            <p:cNvCxnSpPr>
              <a:endCxn id="71" idx="0"/>
            </p:cNvCxnSpPr>
            <p:nvPr/>
          </p:nvCxnSpPr>
          <p:spPr>
            <a:xfrm>
              <a:off x="1448900" y="204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602900" y="2439128"/>
            <a:ext cx="1692000" cy="486000"/>
            <a:chOff x="602900" y="2439128"/>
            <a:chExt cx="1692000" cy="486000"/>
          </a:xfrm>
        </p:grpSpPr>
        <p:sp>
          <p:nvSpPr>
            <p:cNvPr id="58" name="39 Proceso"/>
            <p:cNvSpPr/>
            <p:nvPr/>
          </p:nvSpPr>
          <p:spPr>
            <a:xfrm>
              <a:off x="602900" y="2601128"/>
              <a:ext cx="1692000" cy="324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4" name="177 Conector recto de flecha"/>
            <p:cNvCxnSpPr>
              <a:endCxn id="58" idx="0"/>
            </p:cNvCxnSpPr>
            <p:nvPr/>
          </p:nvCxnSpPr>
          <p:spPr>
            <a:xfrm>
              <a:off x="1448900" y="2439128"/>
              <a:ext cx="0" cy="162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e 134"/>
          <p:cNvGrpSpPr/>
          <p:nvPr/>
        </p:nvGrpSpPr>
        <p:grpSpPr>
          <a:xfrm>
            <a:off x="242900" y="2925128"/>
            <a:ext cx="2412000" cy="1044000"/>
            <a:chOff x="242900" y="2925128"/>
            <a:chExt cx="2412000" cy="1044000"/>
          </a:xfrm>
        </p:grpSpPr>
        <p:cxnSp>
          <p:nvCxnSpPr>
            <p:cNvPr id="60" name="27 Conector recto de flecha"/>
            <p:cNvCxnSpPr>
              <a:endCxn id="61" idx="0"/>
            </p:cNvCxnSpPr>
            <p:nvPr/>
          </p:nvCxnSpPr>
          <p:spPr>
            <a:xfrm>
              <a:off x="1448900" y="2925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49 Proceso"/>
            <p:cNvSpPr/>
            <p:nvPr/>
          </p:nvSpPr>
          <p:spPr>
            <a:xfrm>
              <a:off x="242900" y="3069128"/>
              <a:ext cx="2412000" cy="900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Detect neurons within the sphere in the Y space centered in the first winner and with radius </a:t>
              </a:r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l-GR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</a:t>
              </a:r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neurons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" name="CasellaDiTesto 41"/>
          <p:cNvSpPr txBox="1"/>
          <p:nvPr/>
        </p:nvSpPr>
        <p:spPr>
          <a:xfrm>
            <a:off x="2555776" y="5877272"/>
            <a:ext cx="282641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projection with </a:t>
            </a: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interpolation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78" name="Connettore 1 53"/>
          <p:cNvCxnSpPr/>
          <p:nvPr/>
        </p:nvCxnSpPr>
        <p:spPr>
          <a:xfrm flipV="1">
            <a:off x="6530154" y="4572000"/>
            <a:ext cx="437128" cy="334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41"/>
          <p:cNvCxnSpPr/>
          <p:nvPr/>
        </p:nvCxnSpPr>
        <p:spPr>
          <a:xfrm>
            <a:off x="6534615" y="4915458"/>
            <a:ext cx="223453" cy="814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47"/>
          <p:cNvCxnSpPr>
            <a:endCxn id="89" idx="3"/>
          </p:cNvCxnSpPr>
          <p:nvPr/>
        </p:nvCxnSpPr>
        <p:spPr>
          <a:xfrm flipH="1">
            <a:off x="6079799" y="4919918"/>
            <a:ext cx="450356" cy="396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50"/>
          <p:cNvCxnSpPr/>
          <p:nvPr/>
        </p:nvCxnSpPr>
        <p:spPr>
          <a:xfrm>
            <a:off x="6525694" y="4910997"/>
            <a:ext cx="802887" cy="651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53"/>
          <p:cNvCxnSpPr/>
          <p:nvPr/>
        </p:nvCxnSpPr>
        <p:spPr>
          <a:xfrm>
            <a:off x="6534615" y="4915458"/>
            <a:ext cx="933572" cy="192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62"/>
          <p:cNvCxnSpPr/>
          <p:nvPr/>
        </p:nvCxnSpPr>
        <p:spPr>
          <a:xfrm flipH="1" flipV="1">
            <a:off x="7468188" y="5112328"/>
            <a:ext cx="582992" cy="200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65"/>
          <p:cNvCxnSpPr/>
          <p:nvPr/>
        </p:nvCxnSpPr>
        <p:spPr>
          <a:xfrm flipH="1">
            <a:off x="6962821" y="4143793"/>
            <a:ext cx="1030374" cy="4282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69"/>
          <p:cNvCxnSpPr/>
          <p:nvPr/>
        </p:nvCxnSpPr>
        <p:spPr>
          <a:xfrm flipH="1" flipV="1">
            <a:off x="7451678" y="3609833"/>
            <a:ext cx="545911" cy="532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72"/>
          <p:cNvCxnSpPr/>
          <p:nvPr/>
        </p:nvCxnSpPr>
        <p:spPr>
          <a:xfrm flipH="1">
            <a:off x="7997656" y="3666521"/>
            <a:ext cx="575402" cy="4861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e 12"/>
          <p:cNvSpPr/>
          <p:nvPr/>
        </p:nvSpPr>
        <p:spPr>
          <a:xfrm>
            <a:off x="6650628" y="5620780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13"/>
          <p:cNvSpPr/>
          <p:nvPr/>
        </p:nvSpPr>
        <p:spPr>
          <a:xfrm>
            <a:off x="7350036" y="5000546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14"/>
          <p:cNvSpPr/>
          <p:nvPr/>
        </p:nvSpPr>
        <p:spPr>
          <a:xfrm>
            <a:off x="6048163" y="5131791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Ovale 7"/>
          <p:cNvSpPr/>
          <p:nvPr/>
        </p:nvSpPr>
        <p:spPr>
          <a:xfrm>
            <a:off x="7943500" y="5200360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36"/>
          <p:cNvSpPr/>
          <p:nvPr/>
        </p:nvSpPr>
        <p:spPr>
          <a:xfrm>
            <a:off x="7217842" y="5443542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e 75"/>
          <p:cNvSpPr/>
          <p:nvPr/>
        </p:nvSpPr>
        <p:spPr>
          <a:xfrm>
            <a:off x="6423787" y="4797716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8"/>
          <p:cNvSpPr/>
          <p:nvPr/>
        </p:nvSpPr>
        <p:spPr>
          <a:xfrm>
            <a:off x="7885337" y="4036604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Ovale 37"/>
          <p:cNvSpPr/>
          <p:nvPr/>
        </p:nvSpPr>
        <p:spPr>
          <a:xfrm>
            <a:off x="8461082" y="3546499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e 38"/>
          <p:cNvSpPr/>
          <p:nvPr/>
        </p:nvSpPr>
        <p:spPr>
          <a:xfrm>
            <a:off x="7329791" y="3501008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Ovale 13"/>
          <p:cNvSpPr/>
          <p:nvPr/>
        </p:nvSpPr>
        <p:spPr>
          <a:xfrm>
            <a:off x="6855761" y="4461725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6" name="Groupe 135"/>
          <p:cNvGrpSpPr/>
          <p:nvPr/>
        </p:nvGrpSpPr>
        <p:grpSpPr>
          <a:xfrm>
            <a:off x="5189008" y="3620784"/>
            <a:ext cx="2664296" cy="2664296"/>
            <a:chOff x="5189008" y="3620784"/>
            <a:chExt cx="2664296" cy="2664296"/>
          </a:xfrm>
        </p:grpSpPr>
        <p:cxnSp>
          <p:nvCxnSpPr>
            <p:cNvPr id="115" name="Connettore 2 21"/>
            <p:cNvCxnSpPr/>
            <p:nvPr/>
          </p:nvCxnSpPr>
          <p:spPr>
            <a:xfrm flipV="1">
              <a:off x="6537278" y="4677749"/>
              <a:ext cx="1294084" cy="22862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CasellaDiTesto 18"/>
            <p:cNvSpPr txBox="1"/>
            <p:nvPr/>
          </p:nvSpPr>
          <p:spPr>
            <a:xfrm>
              <a:off x="7155444" y="443711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</a:rPr>
                <a:t>λ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121" name="Ovale 19"/>
            <p:cNvSpPr/>
            <p:nvPr/>
          </p:nvSpPr>
          <p:spPr>
            <a:xfrm>
              <a:off x="5189008" y="3620784"/>
              <a:ext cx="2664296" cy="266429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26" name="Connettore 1 72"/>
          <p:cNvCxnSpPr>
            <a:stCxn id="128" idx="6"/>
          </p:cNvCxnSpPr>
          <p:nvPr/>
        </p:nvCxnSpPr>
        <p:spPr>
          <a:xfrm flipH="1">
            <a:off x="6095438" y="980804"/>
            <a:ext cx="695003" cy="26543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e 98"/>
          <p:cNvSpPr/>
          <p:nvPr/>
        </p:nvSpPr>
        <p:spPr>
          <a:xfrm>
            <a:off x="5976592" y="113429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Ovale 37"/>
          <p:cNvSpPr/>
          <p:nvPr/>
        </p:nvSpPr>
        <p:spPr>
          <a:xfrm>
            <a:off x="6574417" y="87279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9" name="Connettore 1 72"/>
          <p:cNvCxnSpPr/>
          <p:nvPr/>
        </p:nvCxnSpPr>
        <p:spPr>
          <a:xfrm flipH="1">
            <a:off x="5978179" y="3526971"/>
            <a:ext cx="122944" cy="4379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e 98"/>
          <p:cNvSpPr/>
          <p:nvPr/>
        </p:nvSpPr>
        <p:spPr>
          <a:xfrm>
            <a:off x="5868144" y="3861048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37"/>
          <p:cNvSpPr/>
          <p:nvPr/>
        </p:nvSpPr>
        <p:spPr>
          <a:xfrm>
            <a:off x="5990457" y="3409474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7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Connettore 2 21"/>
          <p:cNvCxnSpPr/>
          <p:nvPr/>
        </p:nvCxnSpPr>
        <p:spPr>
          <a:xfrm flipV="1">
            <a:off x="6537278" y="4677749"/>
            <a:ext cx="1294084" cy="22862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53"/>
          <p:cNvCxnSpPr/>
          <p:nvPr/>
        </p:nvCxnSpPr>
        <p:spPr>
          <a:xfrm flipV="1">
            <a:off x="7028234" y="1692613"/>
            <a:ext cx="301557" cy="21400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445048" y="3284984"/>
            <a:ext cx="486992" cy="307777"/>
            <a:chOff x="4445048" y="3284984"/>
            <a:chExt cx="486992" cy="307777"/>
          </a:xfrm>
        </p:grpSpPr>
        <p:sp>
          <p:nvSpPr>
            <p:cNvPr id="15" name="30 CuadroTexto"/>
            <p:cNvSpPr txBox="1"/>
            <p:nvPr/>
          </p:nvSpPr>
          <p:spPr>
            <a:xfrm>
              <a:off x="4500040" y="3284984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19" name="162 Conector recto de flecha"/>
            <p:cNvCxnSpPr/>
            <p:nvPr/>
          </p:nvCxnSpPr>
          <p:spPr>
            <a:xfrm>
              <a:off x="4445048" y="3328335"/>
              <a:ext cx="288" cy="17267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84 Decisión"/>
          <p:cNvSpPr/>
          <p:nvPr/>
        </p:nvSpPr>
        <p:spPr>
          <a:xfrm>
            <a:off x="3311192" y="3501008"/>
            <a:ext cx="2268000" cy="12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connection 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bridge?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96900" y="449760"/>
            <a:ext cx="3014292" cy="3699248"/>
            <a:chOff x="296900" y="449760"/>
            <a:chExt cx="3014292" cy="3699248"/>
          </a:xfrm>
        </p:grpSpPr>
        <p:sp>
          <p:nvSpPr>
            <p:cNvPr id="25" name="25 Proceso"/>
            <p:cNvSpPr/>
            <p:nvPr/>
          </p:nvSpPr>
          <p:spPr>
            <a:xfrm>
              <a:off x="296900" y="449760"/>
              <a:ext cx="2304000" cy="43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CHL: first and second winner linking (if not already linked)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201 Conector angular"/>
            <p:cNvCxnSpPr>
              <a:stCxn id="20" idx="1"/>
              <a:endCxn id="25" idx="3"/>
            </p:cNvCxnSpPr>
            <p:nvPr/>
          </p:nvCxnSpPr>
          <p:spPr>
            <a:xfrm rot="10800000">
              <a:off x="2600900" y="665760"/>
              <a:ext cx="710292" cy="34832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41"/>
          <p:cNvCxnSpPr/>
          <p:nvPr/>
        </p:nvCxnSpPr>
        <p:spPr>
          <a:xfrm>
            <a:off x="7023370" y="1916349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47"/>
          <p:cNvCxnSpPr/>
          <p:nvPr/>
        </p:nvCxnSpPr>
        <p:spPr>
          <a:xfrm flipH="1">
            <a:off x="6741268" y="1911485"/>
            <a:ext cx="291830" cy="3696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50"/>
          <p:cNvCxnSpPr/>
          <p:nvPr/>
        </p:nvCxnSpPr>
        <p:spPr>
          <a:xfrm>
            <a:off x="7023370" y="1911485"/>
            <a:ext cx="627434" cy="7976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53"/>
          <p:cNvCxnSpPr/>
          <p:nvPr/>
        </p:nvCxnSpPr>
        <p:spPr>
          <a:xfrm>
            <a:off x="7023370" y="1916349"/>
            <a:ext cx="710119" cy="632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62"/>
          <p:cNvCxnSpPr/>
          <p:nvPr/>
        </p:nvCxnSpPr>
        <p:spPr>
          <a:xfrm flipH="1" flipV="1">
            <a:off x="7733489" y="1984443"/>
            <a:ext cx="455785" cy="3998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65"/>
          <p:cNvCxnSpPr>
            <a:endCxn id="51" idx="7"/>
          </p:cNvCxnSpPr>
          <p:nvPr/>
        </p:nvCxnSpPr>
        <p:spPr>
          <a:xfrm flipH="1">
            <a:off x="7403296" y="1021404"/>
            <a:ext cx="855487" cy="5881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69"/>
          <p:cNvCxnSpPr/>
          <p:nvPr/>
        </p:nvCxnSpPr>
        <p:spPr>
          <a:xfrm flipH="1" flipV="1">
            <a:off x="7756137" y="651702"/>
            <a:ext cx="505326" cy="38902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72"/>
          <p:cNvCxnSpPr>
            <a:stCxn id="47" idx="6"/>
          </p:cNvCxnSpPr>
          <p:nvPr/>
        </p:nvCxnSpPr>
        <p:spPr>
          <a:xfrm flipH="1">
            <a:off x="8269485" y="755234"/>
            <a:ext cx="695003" cy="26543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12"/>
          <p:cNvSpPr/>
          <p:nvPr/>
        </p:nvSpPr>
        <p:spPr>
          <a:xfrm>
            <a:off x="6915930" y="249289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13"/>
          <p:cNvSpPr/>
          <p:nvPr/>
        </p:nvSpPr>
        <p:spPr>
          <a:xfrm>
            <a:off x="7615338" y="187266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14"/>
          <p:cNvSpPr/>
          <p:nvPr/>
        </p:nvSpPr>
        <p:spPr>
          <a:xfrm>
            <a:off x="6637502" y="215835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7"/>
          <p:cNvSpPr/>
          <p:nvPr/>
        </p:nvSpPr>
        <p:spPr>
          <a:xfrm>
            <a:off x="8074620" y="22768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36"/>
          <p:cNvSpPr/>
          <p:nvPr/>
        </p:nvSpPr>
        <p:spPr>
          <a:xfrm>
            <a:off x="7540113" y="26053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75"/>
          <p:cNvSpPr/>
          <p:nvPr/>
        </p:nvSpPr>
        <p:spPr>
          <a:xfrm>
            <a:off x="6905113" y="1802381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98"/>
          <p:cNvSpPr/>
          <p:nvPr/>
        </p:nvSpPr>
        <p:spPr>
          <a:xfrm>
            <a:off x="8150639" y="90872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37"/>
          <p:cNvSpPr/>
          <p:nvPr/>
        </p:nvSpPr>
        <p:spPr>
          <a:xfrm>
            <a:off x="8748464" y="64722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38"/>
          <p:cNvSpPr/>
          <p:nvPr/>
        </p:nvSpPr>
        <p:spPr>
          <a:xfrm>
            <a:off x="7642572" y="54868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13"/>
          <p:cNvSpPr/>
          <p:nvPr/>
        </p:nvSpPr>
        <p:spPr>
          <a:xfrm>
            <a:off x="7218908" y="157791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oupe 6"/>
          <p:cNvGrpSpPr/>
          <p:nvPr/>
        </p:nvGrpSpPr>
        <p:grpSpPr>
          <a:xfrm>
            <a:off x="332900" y="1503128"/>
            <a:ext cx="2232000" cy="540000"/>
            <a:chOff x="332900" y="1503128"/>
            <a:chExt cx="2232000" cy="540000"/>
          </a:xfrm>
        </p:grpSpPr>
        <p:sp>
          <p:nvSpPr>
            <p:cNvPr id="55" name="37 Proceso"/>
            <p:cNvSpPr/>
            <p:nvPr/>
          </p:nvSpPr>
          <p:spPr>
            <a:xfrm>
              <a:off x="332900" y="1647128"/>
              <a:ext cx="2232000" cy="396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 the edge age between first and second winner to 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194 Conector recto de flecha"/>
            <p:cNvCxnSpPr>
              <a:stCxn id="54" idx="2"/>
              <a:endCxn id="55" idx="0"/>
            </p:cNvCxnSpPr>
            <p:nvPr/>
          </p:nvCxnSpPr>
          <p:spPr>
            <a:xfrm>
              <a:off x="1448900" y="150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72000" y="881760"/>
            <a:ext cx="2753800" cy="621368"/>
            <a:chOff x="72000" y="881760"/>
            <a:chExt cx="2753800" cy="621368"/>
          </a:xfrm>
        </p:grpSpPr>
        <p:sp>
          <p:nvSpPr>
            <p:cNvPr id="54" name="36 Proceso"/>
            <p:cNvSpPr/>
            <p:nvPr/>
          </p:nvSpPr>
          <p:spPr>
            <a:xfrm>
              <a:off x="72000" y="1035128"/>
              <a:ext cx="2753800" cy="468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Increment first winner neighbor edge ages by one (</a:t>
              </a: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neuron pruning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196 Conector recto de flecha"/>
            <p:cNvCxnSpPr/>
            <p:nvPr/>
          </p:nvCxnSpPr>
          <p:spPr>
            <a:xfrm>
              <a:off x="1448900" y="881760"/>
              <a:ext cx="0" cy="15336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192 CuadroTexto"/>
          <p:cNvSpPr txBox="1"/>
          <p:nvPr/>
        </p:nvSpPr>
        <p:spPr>
          <a:xfrm>
            <a:off x="2912966" y="3870535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grpSp>
        <p:nvGrpSpPr>
          <p:cNvPr id="102" name="Groupe 101"/>
          <p:cNvGrpSpPr/>
          <p:nvPr/>
        </p:nvGrpSpPr>
        <p:grpSpPr>
          <a:xfrm>
            <a:off x="116900" y="2043128"/>
            <a:ext cx="2664000" cy="396000"/>
            <a:chOff x="116900" y="2043128"/>
            <a:chExt cx="2664000" cy="396000"/>
          </a:xfrm>
        </p:grpSpPr>
        <p:sp>
          <p:nvSpPr>
            <p:cNvPr id="71" name="38 Proceso"/>
            <p:cNvSpPr/>
            <p:nvPr/>
          </p:nvSpPr>
          <p:spPr>
            <a:xfrm>
              <a:off x="116900" y="2187128"/>
              <a:ext cx="2664000" cy="25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SCL on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its linked neighbors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3" name="72 Conector recto de flecha"/>
            <p:cNvCxnSpPr>
              <a:endCxn id="71" idx="0"/>
            </p:cNvCxnSpPr>
            <p:nvPr/>
          </p:nvCxnSpPr>
          <p:spPr>
            <a:xfrm>
              <a:off x="1448900" y="204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602900" y="2439128"/>
            <a:ext cx="1692000" cy="486000"/>
            <a:chOff x="602900" y="2439128"/>
            <a:chExt cx="1692000" cy="486000"/>
          </a:xfrm>
        </p:grpSpPr>
        <p:sp>
          <p:nvSpPr>
            <p:cNvPr id="58" name="39 Proceso"/>
            <p:cNvSpPr/>
            <p:nvPr/>
          </p:nvSpPr>
          <p:spPr>
            <a:xfrm>
              <a:off x="602900" y="2601128"/>
              <a:ext cx="1692000" cy="324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4" name="177 Conector recto de flecha"/>
            <p:cNvCxnSpPr>
              <a:endCxn id="58" idx="0"/>
            </p:cNvCxnSpPr>
            <p:nvPr/>
          </p:nvCxnSpPr>
          <p:spPr>
            <a:xfrm>
              <a:off x="1448900" y="2439128"/>
              <a:ext cx="0" cy="162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e 134"/>
          <p:cNvGrpSpPr/>
          <p:nvPr/>
        </p:nvGrpSpPr>
        <p:grpSpPr>
          <a:xfrm>
            <a:off x="242900" y="2925128"/>
            <a:ext cx="2412000" cy="1044000"/>
            <a:chOff x="242900" y="2925128"/>
            <a:chExt cx="2412000" cy="1044000"/>
          </a:xfrm>
        </p:grpSpPr>
        <p:cxnSp>
          <p:nvCxnSpPr>
            <p:cNvPr id="60" name="27 Conector recto de flecha"/>
            <p:cNvCxnSpPr>
              <a:endCxn id="61" idx="0"/>
            </p:cNvCxnSpPr>
            <p:nvPr/>
          </p:nvCxnSpPr>
          <p:spPr>
            <a:xfrm>
              <a:off x="1448900" y="2925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49 Proceso"/>
            <p:cNvSpPr/>
            <p:nvPr/>
          </p:nvSpPr>
          <p:spPr>
            <a:xfrm>
              <a:off x="242900" y="3069128"/>
              <a:ext cx="2412000" cy="900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Detect neurons within the sphere in the Y space centered in the first winner and with radius </a:t>
              </a:r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l-GR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</a:t>
              </a:r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neurons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" name="CasellaDiTesto 41"/>
          <p:cNvSpPr txBox="1"/>
          <p:nvPr/>
        </p:nvSpPr>
        <p:spPr>
          <a:xfrm>
            <a:off x="2555776" y="5877272"/>
            <a:ext cx="282641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projection with </a:t>
            </a: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interpolation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78" name="Connettore 1 53"/>
          <p:cNvCxnSpPr/>
          <p:nvPr/>
        </p:nvCxnSpPr>
        <p:spPr>
          <a:xfrm flipV="1">
            <a:off x="6530154" y="4572000"/>
            <a:ext cx="437128" cy="334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41"/>
          <p:cNvCxnSpPr/>
          <p:nvPr/>
        </p:nvCxnSpPr>
        <p:spPr>
          <a:xfrm>
            <a:off x="6534615" y="4915458"/>
            <a:ext cx="223453" cy="814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47"/>
          <p:cNvCxnSpPr>
            <a:endCxn id="89" idx="3"/>
          </p:cNvCxnSpPr>
          <p:nvPr/>
        </p:nvCxnSpPr>
        <p:spPr>
          <a:xfrm flipH="1">
            <a:off x="6079799" y="4919918"/>
            <a:ext cx="450356" cy="396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50"/>
          <p:cNvCxnSpPr/>
          <p:nvPr/>
        </p:nvCxnSpPr>
        <p:spPr>
          <a:xfrm>
            <a:off x="6525694" y="4910997"/>
            <a:ext cx="802887" cy="651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53"/>
          <p:cNvCxnSpPr/>
          <p:nvPr/>
        </p:nvCxnSpPr>
        <p:spPr>
          <a:xfrm>
            <a:off x="6534615" y="4915458"/>
            <a:ext cx="933572" cy="192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62"/>
          <p:cNvCxnSpPr/>
          <p:nvPr/>
        </p:nvCxnSpPr>
        <p:spPr>
          <a:xfrm flipH="1" flipV="1">
            <a:off x="7468188" y="5112328"/>
            <a:ext cx="582992" cy="200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65"/>
          <p:cNvCxnSpPr/>
          <p:nvPr/>
        </p:nvCxnSpPr>
        <p:spPr>
          <a:xfrm flipH="1">
            <a:off x="6962821" y="4143793"/>
            <a:ext cx="1030374" cy="4282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69"/>
          <p:cNvCxnSpPr/>
          <p:nvPr/>
        </p:nvCxnSpPr>
        <p:spPr>
          <a:xfrm flipH="1" flipV="1">
            <a:off x="7451678" y="3609833"/>
            <a:ext cx="545911" cy="532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72"/>
          <p:cNvCxnSpPr/>
          <p:nvPr/>
        </p:nvCxnSpPr>
        <p:spPr>
          <a:xfrm flipH="1">
            <a:off x="7997656" y="3666521"/>
            <a:ext cx="575402" cy="4861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e 12"/>
          <p:cNvSpPr/>
          <p:nvPr/>
        </p:nvSpPr>
        <p:spPr>
          <a:xfrm>
            <a:off x="6650628" y="5620780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13"/>
          <p:cNvSpPr/>
          <p:nvPr/>
        </p:nvSpPr>
        <p:spPr>
          <a:xfrm>
            <a:off x="7350036" y="5000546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14"/>
          <p:cNvSpPr/>
          <p:nvPr/>
        </p:nvSpPr>
        <p:spPr>
          <a:xfrm>
            <a:off x="6048163" y="5131791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Ovale 7"/>
          <p:cNvSpPr/>
          <p:nvPr/>
        </p:nvSpPr>
        <p:spPr>
          <a:xfrm>
            <a:off x="7943500" y="5200360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36"/>
          <p:cNvSpPr/>
          <p:nvPr/>
        </p:nvSpPr>
        <p:spPr>
          <a:xfrm>
            <a:off x="7217842" y="5443542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e 75"/>
          <p:cNvSpPr/>
          <p:nvPr/>
        </p:nvSpPr>
        <p:spPr>
          <a:xfrm>
            <a:off x="6423787" y="4797716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8"/>
          <p:cNvSpPr/>
          <p:nvPr/>
        </p:nvSpPr>
        <p:spPr>
          <a:xfrm>
            <a:off x="7885337" y="4036604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Ovale 37"/>
          <p:cNvSpPr/>
          <p:nvPr/>
        </p:nvSpPr>
        <p:spPr>
          <a:xfrm>
            <a:off x="8461082" y="3546499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e 38"/>
          <p:cNvSpPr/>
          <p:nvPr/>
        </p:nvSpPr>
        <p:spPr>
          <a:xfrm>
            <a:off x="7329791" y="3501008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Ovale 13"/>
          <p:cNvSpPr/>
          <p:nvPr/>
        </p:nvSpPr>
        <p:spPr>
          <a:xfrm>
            <a:off x="6855761" y="4461725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CasellaDiTesto 18"/>
          <p:cNvSpPr txBox="1"/>
          <p:nvPr/>
        </p:nvSpPr>
        <p:spPr>
          <a:xfrm>
            <a:off x="7155444" y="443711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λ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1" name="Ovale 19"/>
          <p:cNvSpPr/>
          <p:nvPr/>
        </p:nvSpPr>
        <p:spPr>
          <a:xfrm>
            <a:off x="5189008" y="3620784"/>
            <a:ext cx="2664296" cy="266429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6" name="Connettore 1 72"/>
          <p:cNvCxnSpPr>
            <a:stCxn id="128" idx="6"/>
          </p:cNvCxnSpPr>
          <p:nvPr/>
        </p:nvCxnSpPr>
        <p:spPr>
          <a:xfrm flipH="1">
            <a:off x="6095438" y="980804"/>
            <a:ext cx="695003" cy="26543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e 98"/>
          <p:cNvSpPr/>
          <p:nvPr/>
        </p:nvSpPr>
        <p:spPr>
          <a:xfrm>
            <a:off x="5976592" y="113429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Ovale 37"/>
          <p:cNvSpPr/>
          <p:nvPr/>
        </p:nvSpPr>
        <p:spPr>
          <a:xfrm>
            <a:off x="6574417" y="87279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9" name="Connettore 1 72"/>
          <p:cNvCxnSpPr/>
          <p:nvPr/>
        </p:nvCxnSpPr>
        <p:spPr>
          <a:xfrm flipH="1">
            <a:off x="5978179" y="3526971"/>
            <a:ext cx="122944" cy="4379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e 98"/>
          <p:cNvSpPr/>
          <p:nvPr/>
        </p:nvSpPr>
        <p:spPr>
          <a:xfrm>
            <a:off x="5868144" y="3861048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37"/>
          <p:cNvSpPr/>
          <p:nvPr/>
        </p:nvSpPr>
        <p:spPr>
          <a:xfrm>
            <a:off x="5990457" y="3409474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oupe 17"/>
          <p:cNvGrpSpPr/>
          <p:nvPr/>
        </p:nvGrpSpPr>
        <p:grpSpPr>
          <a:xfrm>
            <a:off x="188900" y="3969128"/>
            <a:ext cx="2520000" cy="828024"/>
            <a:chOff x="188900" y="3969128"/>
            <a:chExt cx="2520000" cy="828024"/>
          </a:xfrm>
        </p:grpSpPr>
        <p:sp>
          <p:nvSpPr>
            <p:cNvPr id="97" name="50 Proceso"/>
            <p:cNvSpPr/>
            <p:nvPr/>
          </p:nvSpPr>
          <p:spPr>
            <a:xfrm>
              <a:off x="188900" y="4113128"/>
              <a:ext cx="2520000" cy="684024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  w</a:t>
              </a:r>
              <a:r>
                <a:rPr lang="en-US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projection and adjust the </a:t>
              </a:r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-neurons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according to CCA gradient flow for one iteration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8" name="53 Conector recto de flecha"/>
            <p:cNvCxnSpPr>
              <a:endCxn id="97" idx="0"/>
            </p:cNvCxnSpPr>
            <p:nvPr/>
          </p:nvCxnSpPr>
          <p:spPr>
            <a:xfrm>
              <a:off x="1448900" y="3969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uppo 65"/>
          <p:cNvGrpSpPr/>
          <p:nvPr/>
        </p:nvGrpSpPr>
        <p:grpSpPr>
          <a:xfrm>
            <a:off x="5483596" y="4352471"/>
            <a:ext cx="936104" cy="504056"/>
            <a:chOff x="1043608" y="764704"/>
            <a:chExt cx="936104" cy="504056"/>
          </a:xfrm>
        </p:grpSpPr>
        <p:sp>
          <p:nvSpPr>
            <p:cNvPr id="101" name="CasellaDiTesto 87"/>
            <p:cNvSpPr txBox="1"/>
            <p:nvPr/>
          </p:nvSpPr>
          <p:spPr>
            <a:xfrm>
              <a:off x="1043608" y="764704"/>
              <a:ext cx="936104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FIXED</a:t>
              </a:r>
              <a:endParaRPr lang="it-IT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3" name="Connettore 2 88"/>
            <p:cNvCxnSpPr>
              <a:stCxn id="101" idx="2"/>
            </p:cNvCxnSpPr>
            <p:nvPr/>
          </p:nvCxnSpPr>
          <p:spPr>
            <a:xfrm>
              <a:off x="1511660" y="1072481"/>
              <a:ext cx="468052" cy="196279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109 Conector angular"/>
          <p:cNvCxnSpPr/>
          <p:nvPr/>
        </p:nvCxnSpPr>
        <p:spPr>
          <a:xfrm flipV="1">
            <a:off x="2708900" y="1231023"/>
            <a:ext cx="1001892" cy="3224117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0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Connettore 2 21"/>
          <p:cNvCxnSpPr/>
          <p:nvPr/>
        </p:nvCxnSpPr>
        <p:spPr>
          <a:xfrm flipV="1">
            <a:off x="6537278" y="4677749"/>
            <a:ext cx="1294084" cy="22862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53"/>
          <p:cNvCxnSpPr/>
          <p:nvPr/>
        </p:nvCxnSpPr>
        <p:spPr>
          <a:xfrm flipV="1">
            <a:off x="7028234" y="1692613"/>
            <a:ext cx="301557" cy="21400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4445048" y="3284984"/>
            <a:ext cx="486992" cy="307777"/>
            <a:chOff x="4445048" y="3284984"/>
            <a:chExt cx="486992" cy="307777"/>
          </a:xfrm>
        </p:grpSpPr>
        <p:sp>
          <p:nvSpPr>
            <p:cNvPr id="15" name="30 CuadroTexto"/>
            <p:cNvSpPr txBox="1"/>
            <p:nvPr/>
          </p:nvSpPr>
          <p:spPr>
            <a:xfrm>
              <a:off x="4500040" y="3284984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19" name="162 Conector recto de flecha"/>
            <p:cNvCxnSpPr/>
            <p:nvPr/>
          </p:nvCxnSpPr>
          <p:spPr>
            <a:xfrm>
              <a:off x="4445048" y="3328335"/>
              <a:ext cx="288" cy="17267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84 Decisión"/>
          <p:cNvSpPr/>
          <p:nvPr/>
        </p:nvSpPr>
        <p:spPr>
          <a:xfrm>
            <a:off x="3311192" y="3501008"/>
            <a:ext cx="2268000" cy="12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connection 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bridge?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96900" y="449760"/>
            <a:ext cx="3014292" cy="3699248"/>
            <a:chOff x="296900" y="449760"/>
            <a:chExt cx="3014292" cy="3699248"/>
          </a:xfrm>
        </p:grpSpPr>
        <p:sp>
          <p:nvSpPr>
            <p:cNvPr id="25" name="25 Proceso"/>
            <p:cNvSpPr/>
            <p:nvPr/>
          </p:nvSpPr>
          <p:spPr>
            <a:xfrm>
              <a:off x="296900" y="449760"/>
              <a:ext cx="2304000" cy="43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CHL: first and second winner linking (if not already linked)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201 Conector angular"/>
            <p:cNvCxnSpPr>
              <a:stCxn id="20" idx="1"/>
              <a:endCxn id="25" idx="3"/>
            </p:cNvCxnSpPr>
            <p:nvPr/>
          </p:nvCxnSpPr>
          <p:spPr>
            <a:xfrm rot="10800000">
              <a:off x="2600900" y="665760"/>
              <a:ext cx="710292" cy="34832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41"/>
          <p:cNvCxnSpPr/>
          <p:nvPr/>
        </p:nvCxnSpPr>
        <p:spPr>
          <a:xfrm>
            <a:off x="7023370" y="1916349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47"/>
          <p:cNvCxnSpPr/>
          <p:nvPr/>
        </p:nvCxnSpPr>
        <p:spPr>
          <a:xfrm flipH="1">
            <a:off x="6741268" y="1911485"/>
            <a:ext cx="291830" cy="3696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50"/>
          <p:cNvCxnSpPr/>
          <p:nvPr/>
        </p:nvCxnSpPr>
        <p:spPr>
          <a:xfrm>
            <a:off x="7023370" y="1911485"/>
            <a:ext cx="627434" cy="7976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53"/>
          <p:cNvCxnSpPr/>
          <p:nvPr/>
        </p:nvCxnSpPr>
        <p:spPr>
          <a:xfrm>
            <a:off x="7023370" y="1916349"/>
            <a:ext cx="710119" cy="632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62"/>
          <p:cNvCxnSpPr/>
          <p:nvPr/>
        </p:nvCxnSpPr>
        <p:spPr>
          <a:xfrm flipH="1" flipV="1">
            <a:off x="7733489" y="1984443"/>
            <a:ext cx="455785" cy="3998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65"/>
          <p:cNvCxnSpPr>
            <a:endCxn id="51" idx="7"/>
          </p:cNvCxnSpPr>
          <p:nvPr/>
        </p:nvCxnSpPr>
        <p:spPr>
          <a:xfrm flipH="1">
            <a:off x="7403296" y="1021404"/>
            <a:ext cx="855487" cy="5881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69"/>
          <p:cNvCxnSpPr/>
          <p:nvPr/>
        </p:nvCxnSpPr>
        <p:spPr>
          <a:xfrm flipH="1" flipV="1">
            <a:off x="7756137" y="651702"/>
            <a:ext cx="505326" cy="38902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72"/>
          <p:cNvCxnSpPr>
            <a:stCxn id="47" idx="6"/>
          </p:cNvCxnSpPr>
          <p:nvPr/>
        </p:nvCxnSpPr>
        <p:spPr>
          <a:xfrm flipH="1">
            <a:off x="8269485" y="755234"/>
            <a:ext cx="695003" cy="26543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12"/>
          <p:cNvSpPr/>
          <p:nvPr/>
        </p:nvSpPr>
        <p:spPr>
          <a:xfrm>
            <a:off x="6915930" y="249289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13"/>
          <p:cNvSpPr/>
          <p:nvPr/>
        </p:nvSpPr>
        <p:spPr>
          <a:xfrm>
            <a:off x="7615338" y="187266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14"/>
          <p:cNvSpPr/>
          <p:nvPr/>
        </p:nvSpPr>
        <p:spPr>
          <a:xfrm>
            <a:off x="6637502" y="215835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7"/>
          <p:cNvSpPr/>
          <p:nvPr/>
        </p:nvSpPr>
        <p:spPr>
          <a:xfrm>
            <a:off x="8074620" y="22768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36"/>
          <p:cNvSpPr/>
          <p:nvPr/>
        </p:nvSpPr>
        <p:spPr>
          <a:xfrm>
            <a:off x="7540113" y="260537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75"/>
          <p:cNvSpPr/>
          <p:nvPr/>
        </p:nvSpPr>
        <p:spPr>
          <a:xfrm>
            <a:off x="6905113" y="1802381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98"/>
          <p:cNvSpPr/>
          <p:nvPr/>
        </p:nvSpPr>
        <p:spPr>
          <a:xfrm>
            <a:off x="8150639" y="90872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37"/>
          <p:cNvSpPr/>
          <p:nvPr/>
        </p:nvSpPr>
        <p:spPr>
          <a:xfrm>
            <a:off x="8748464" y="647222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38"/>
          <p:cNvSpPr/>
          <p:nvPr/>
        </p:nvSpPr>
        <p:spPr>
          <a:xfrm>
            <a:off x="7642572" y="54868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13"/>
          <p:cNvSpPr/>
          <p:nvPr/>
        </p:nvSpPr>
        <p:spPr>
          <a:xfrm>
            <a:off x="7218908" y="157791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oupe 6"/>
          <p:cNvGrpSpPr/>
          <p:nvPr/>
        </p:nvGrpSpPr>
        <p:grpSpPr>
          <a:xfrm>
            <a:off x="332900" y="1503128"/>
            <a:ext cx="2232000" cy="540000"/>
            <a:chOff x="332900" y="1503128"/>
            <a:chExt cx="2232000" cy="540000"/>
          </a:xfrm>
        </p:grpSpPr>
        <p:sp>
          <p:nvSpPr>
            <p:cNvPr id="55" name="37 Proceso"/>
            <p:cNvSpPr/>
            <p:nvPr/>
          </p:nvSpPr>
          <p:spPr>
            <a:xfrm>
              <a:off x="332900" y="1647128"/>
              <a:ext cx="2232000" cy="396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 the edge age between first and second winner to 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194 Conector recto de flecha"/>
            <p:cNvCxnSpPr>
              <a:stCxn id="54" idx="2"/>
              <a:endCxn id="55" idx="0"/>
            </p:cNvCxnSpPr>
            <p:nvPr/>
          </p:nvCxnSpPr>
          <p:spPr>
            <a:xfrm>
              <a:off x="1448900" y="150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72000" y="881760"/>
            <a:ext cx="2753800" cy="621368"/>
            <a:chOff x="72000" y="881760"/>
            <a:chExt cx="2753800" cy="621368"/>
          </a:xfrm>
        </p:grpSpPr>
        <p:sp>
          <p:nvSpPr>
            <p:cNvPr id="54" name="36 Proceso"/>
            <p:cNvSpPr/>
            <p:nvPr/>
          </p:nvSpPr>
          <p:spPr>
            <a:xfrm>
              <a:off x="72000" y="1035128"/>
              <a:ext cx="2753800" cy="468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Increment first winner neighbor edge ages by one (</a:t>
              </a:r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neuron pruning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196 Conector recto de flecha"/>
            <p:cNvCxnSpPr/>
            <p:nvPr/>
          </p:nvCxnSpPr>
          <p:spPr>
            <a:xfrm>
              <a:off x="1448900" y="881760"/>
              <a:ext cx="0" cy="15336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192 CuadroTexto"/>
          <p:cNvSpPr txBox="1"/>
          <p:nvPr/>
        </p:nvSpPr>
        <p:spPr>
          <a:xfrm>
            <a:off x="2912966" y="3870535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grpSp>
        <p:nvGrpSpPr>
          <p:cNvPr id="102" name="Groupe 101"/>
          <p:cNvGrpSpPr/>
          <p:nvPr/>
        </p:nvGrpSpPr>
        <p:grpSpPr>
          <a:xfrm>
            <a:off x="116900" y="2043128"/>
            <a:ext cx="2664000" cy="396000"/>
            <a:chOff x="116900" y="2043128"/>
            <a:chExt cx="2664000" cy="396000"/>
          </a:xfrm>
        </p:grpSpPr>
        <p:sp>
          <p:nvSpPr>
            <p:cNvPr id="71" name="38 Proceso"/>
            <p:cNvSpPr/>
            <p:nvPr/>
          </p:nvSpPr>
          <p:spPr>
            <a:xfrm>
              <a:off x="116900" y="2187128"/>
              <a:ext cx="2664000" cy="25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SCL on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its linked neighbors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3" name="72 Conector recto de flecha"/>
            <p:cNvCxnSpPr>
              <a:endCxn id="71" idx="0"/>
            </p:cNvCxnSpPr>
            <p:nvPr/>
          </p:nvCxnSpPr>
          <p:spPr>
            <a:xfrm>
              <a:off x="1448900" y="204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602900" y="2439128"/>
            <a:ext cx="1692000" cy="486000"/>
            <a:chOff x="602900" y="2439128"/>
            <a:chExt cx="1692000" cy="486000"/>
          </a:xfrm>
        </p:grpSpPr>
        <p:sp>
          <p:nvSpPr>
            <p:cNvPr id="58" name="39 Proceso"/>
            <p:cNvSpPr/>
            <p:nvPr/>
          </p:nvSpPr>
          <p:spPr>
            <a:xfrm>
              <a:off x="602900" y="2601128"/>
              <a:ext cx="1692000" cy="324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4" name="177 Conector recto de flecha"/>
            <p:cNvCxnSpPr>
              <a:endCxn id="58" idx="0"/>
            </p:cNvCxnSpPr>
            <p:nvPr/>
          </p:nvCxnSpPr>
          <p:spPr>
            <a:xfrm>
              <a:off x="1448900" y="2439128"/>
              <a:ext cx="0" cy="162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e 134"/>
          <p:cNvGrpSpPr/>
          <p:nvPr/>
        </p:nvGrpSpPr>
        <p:grpSpPr>
          <a:xfrm>
            <a:off x="242900" y="2925128"/>
            <a:ext cx="2412000" cy="1044000"/>
            <a:chOff x="242900" y="2925128"/>
            <a:chExt cx="2412000" cy="1044000"/>
          </a:xfrm>
        </p:grpSpPr>
        <p:cxnSp>
          <p:nvCxnSpPr>
            <p:cNvPr id="60" name="27 Conector recto de flecha"/>
            <p:cNvCxnSpPr>
              <a:endCxn id="61" idx="0"/>
            </p:cNvCxnSpPr>
            <p:nvPr/>
          </p:nvCxnSpPr>
          <p:spPr>
            <a:xfrm>
              <a:off x="1448900" y="2925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49 Proceso"/>
            <p:cNvSpPr/>
            <p:nvPr/>
          </p:nvSpPr>
          <p:spPr>
            <a:xfrm>
              <a:off x="242900" y="3069128"/>
              <a:ext cx="2412000" cy="900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Detect neurons within the sphere in the Y space centered in the first winner and with radius </a:t>
              </a:r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l-GR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</a:t>
              </a:r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neurons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78" name="Connettore 1 53"/>
          <p:cNvCxnSpPr/>
          <p:nvPr/>
        </p:nvCxnSpPr>
        <p:spPr>
          <a:xfrm flipV="1">
            <a:off x="6530154" y="4572000"/>
            <a:ext cx="437128" cy="334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41"/>
          <p:cNvCxnSpPr/>
          <p:nvPr/>
        </p:nvCxnSpPr>
        <p:spPr>
          <a:xfrm>
            <a:off x="6534615" y="4915458"/>
            <a:ext cx="223453" cy="814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47"/>
          <p:cNvCxnSpPr>
            <a:endCxn id="89" idx="3"/>
          </p:cNvCxnSpPr>
          <p:nvPr/>
        </p:nvCxnSpPr>
        <p:spPr>
          <a:xfrm flipH="1">
            <a:off x="6079799" y="4919918"/>
            <a:ext cx="450356" cy="396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50"/>
          <p:cNvCxnSpPr/>
          <p:nvPr/>
        </p:nvCxnSpPr>
        <p:spPr>
          <a:xfrm>
            <a:off x="6525694" y="4910997"/>
            <a:ext cx="802887" cy="651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53"/>
          <p:cNvCxnSpPr/>
          <p:nvPr/>
        </p:nvCxnSpPr>
        <p:spPr>
          <a:xfrm>
            <a:off x="6534615" y="4915458"/>
            <a:ext cx="933572" cy="192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62"/>
          <p:cNvCxnSpPr/>
          <p:nvPr/>
        </p:nvCxnSpPr>
        <p:spPr>
          <a:xfrm flipH="1" flipV="1">
            <a:off x="7468188" y="5112328"/>
            <a:ext cx="582992" cy="200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65"/>
          <p:cNvCxnSpPr/>
          <p:nvPr/>
        </p:nvCxnSpPr>
        <p:spPr>
          <a:xfrm flipH="1">
            <a:off x="6962821" y="4143793"/>
            <a:ext cx="1030374" cy="4282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69"/>
          <p:cNvCxnSpPr/>
          <p:nvPr/>
        </p:nvCxnSpPr>
        <p:spPr>
          <a:xfrm flipH="1" flipV="1">
            <a:off x="7451678" y="3609833"/>
            <a:ext cx="545911" cy="532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72"/>
          <p:cNvCxnSpPr/>
          <p:nvPr/>
        </p:nvCxnSpPr>
        <p:spPr>
          <a:xfrm flipH="1">
            <a:off x="7997656" y="3666521"/>
            <a:ext cx="575402" cy="4861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e 12"/>
          <p:cNvSpPr/>
          <p:nvPr/>
        </p:nvSpPr>
        <p:spPr>
          <a:xfrm>
            <a:off x="6650628" y="5620780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13"/>
          <p:cNvSpPr/>
          <p:nvPr/>
        </p:nvSpPr>
        <p:spPr>
          <a:xfrm>
            <a:off x="7350036" y="5000546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14"/>
          <p:cNvSpPr/>
          <p:nvPr/>
        </p:nvSpPr>
        <p:spPr>
          <a:xfrm>
            <a:off x="6048163" y="5131791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Ovale 7"/>
          <p:cNvSpPr/>
          <p:nvPr/>
        </p:nvSpPr>
        <p:spPr>
          <a:xfrm>
            <a:off x="7943500" y="5200360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36"/>
          <p:cNvSpPr/>
          <p:nvPr/>
        </p:nvSpPr>
        <p:spPr>
          <a:xfrm>
            <a:off x="7217842" y="5443542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e 75"/>
          <p:cNvSpPr/>
          <p:nvPr/>
        </p:nvSpPr>
        <p:spPr>
          <a:xfrm>
            <a:off x="6423787" y="4797716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8"/>
          <p:cNvSpPr/>
          <p:nvPr/>
        </p:nvSpPr>
        <p:spPr>
          <a:xfrm>
            <a:off x="7885337" y="4036604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Ovale 37"/>
          <p:cNvSpPr/>
          <p:nvPr/>
        </p:nvSpPr>
        <p:spPr>
          <a:xfrm>
            <a:off x="8461082" y="3546499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e 38"/>
          <p:cNvSpPr/>
          <p:nvPr/>
        </p:nvSpPr>
        <p:spPr>
          <a:xfrm>
            <a:off x="7329791" y="3501008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Ovale 13"/>
          <p:cNvSpPr/>
          <p:nvPr/>
        </p:nvSpPr>
        <p:spPr>
          <a:xfrm>
            <a:off x="6855761" y="4461725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CasellaDiTesto 18"/>
          <p:cNvSpPr txBox="1"/>
          <p:nvPr/>
        </p:nvSpPr>
        <p:spPr>
          <a:xfrm>
            <a:off x="7155444" y="443711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λ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1" name="Ovale 19"/>
          <p:cNvSpPr/>
          <p:nvPr/>
        </p:nvSpPr>
        <p:spPr>
          <a:xfrm>
            <a:off x="5189008" y="3620784"/>
            <a:ext cx="2664296" cy="266429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6" name="Connettore 1 72"/>
          <p:cNvCxnSpPr>
            <a:stCxn id="128" idx="6"/>
          </p:cNvCxnSpPr>
          <p:nvPr/>
        </p:nvCxnSpPr>
        <p:spPr>
          <a:xfrm flipH="1">
            <a:off x="6095438" y="980804"/>
            <a:ext cx="695003" cy="26543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e 98"/>
          <p:cNvSpPr/>
          <p:nvPr/>
        </p:nvSpPr>
        <p:spPr>
          <a:xfrm>
            <a:off x="5976592" y="1134290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Ovale 37"/>
          <p:cNvSpPr/>
          <p:nvPr/>
        </p:nvSpPr>
        <p:spPr>
          <a:xfrm>
            <a:off x="6574417" y="87279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9" name="Connettore 1 72"/>
          <p:cNvCxnSpPr/>
          <p:nvPr/>
        </p:nvCxnSpPr>
        <p:spPr>
          <a:xfrm flipH="1">
            <a:off x="5978179" y="3526971"/>
            <a:ext cx="122944" cy="4379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e 98"/>
          <p:cNvSpPr/>
          <p:nvPr/>
        </p:nvSpPr>
        <p:spPr>
          <a:xfrm>
            <a:off x="5868144" y="3861048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Ovale 37"/>
          <p:cNvSpPr/>
          <p:nvPr/>
        </p:nvSpPr>
        <p:spPr>
          <a:xfrm>
            <a:off x="5990457" y="3409474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oupe 17"/>
          <p:cNvGrpSpPr/>
          <p:nvPr/>
        </p:nvGrpSpPr>
        <p:grpSpPr>
          <a:xfrm>
            <a:off x="188900" y="3969128"/>
            <a:ext cx="2520000" cy="828024"/>
            <a:chOff x="188900" y="3969128"/>
            <a:chExt cx="2520000" cy="828024"/>
          </a:xfrm>
        </p:grpSpPr>
        <p:sp>
          <p:nvSpPr>
            <p:cNvPr id="97" name="50 Proceso"/>
            <p:cNvSpPr/>
            <p:nvPr/>
          </p:nvSpPr>
          <p:spPr>
            <a:xfrm>
              <a:off x="188900" y="4113128"/>
              <a:ext cx="2520000" cy="684024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  w</a:t>
              </a:r>
              <a:r>
                <a:rPr lang="en-US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projection and adjust the </a:t>
              </a:r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-neurons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according to CCA gradient flow for one iteration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8" name="53 Conector recto de flecha"/>
            <p:cNvCxnSpPr>
              <a:endCxn id="97" idx="0"/>
            </p:cNvCxnSpPr>
            <p:nvPr/>
          </p:nvCxnSpPr>
          <p:spPr>
            <a:xfrm>
              <a:off x="1448900" y="3969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uppo 65"/>
          <p:cNvGrpSpPr/>
          <p:nvPr/>
        </p:nvGrpSpPr>
        <p:grpSpPr>
          <a:xfrm>
            <a:off x="5483596" y="4352471"/>
            <a:ext cx="936104" cy="504056"/>
            <a:chOff x="1043608" y="764704"/>
            <a:chExt cx="936104" cy="504056"/>
          </a:xfrm>
        </p:grpSpPr>
        <p:sp>
          <p:nvSpPr>
            <p:cNvPr id="101" name="CasellaDiTesto 87"/>
            <p:cNvSpPr txBox="1"/>
            <p:nvPr/>
          </p:nvSpPr>
          <p:spPr>
            <a:xfrm>
              <a:off x="1043608" y="764704"/>
              <a:ext cx="936104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FIXED</a:t>
              </a:r>
              <a:endParaRPr lang="it-IT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3" name="Connettore 2 88"/>
            <p:cNvCxnSpPr>
              <a:stCxn id="101" idx="2"/>
            </p:cNvCxnSpPr>
            <p:nvPr/>
          </p:nvCxnSpPr>
          <p:spPr>
            <a:xfrm>
              <a:off x="1511660" y="1072481"/>
              <a:ext cx="468052" cy="196279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109 Conector angular"/>
          <p:cNvCxnSpPr/>
          <p:nvPr/>
        </p:nvCxnSpPr>
        <p:spPr>
          <a:xfrm flipV="1">
            <a:off x="2708900" y="1231023"/>
            <a:ext cx="1001892" cy="3224117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91 CuadroTexto"/>
          <p:cNvSpPr txBox="1"/>
          <p:nvPr/>
        </p:nvSpPr>
        <p:spPr>
          <a:xfrm>
            <a:off x="4500040" y="4705399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yes</a:t>
            </a:r>
            <a:endParaRPr lang="it-IT" sz="14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3437080" y="4797008"/>
            <a:ext cx="2016224" cy="1152272"/>
            <a:chOff x="3437080" y="4797008"/>
            <a:chExt cx="2016224" cy="1152272"/>
          </a:xfrm>
        </p:grpSpPr>
        <p:cxnSp>
          <p:nvCxnSpPr>
            <p:cNvPr id="105" name="189 Conector recto de flecha"/>
            <p:cNvCxnSpPr/>
            <p:nvPr/>
          </p:nvCxnSpPr>
          <p:spPr>
            <a:xfrm>
              <a:off x="4445192" y="4797008"/>
              <a:ext cx="0" cy="21616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62 Decisión"/>
            <p:cNvSpPr/>
            <p:nvPr/>
          </p:nvSpPr>
          <p:spPr>
            <a:xfrm>
              <a:off x="3437080" y="5013176"/>
              <a:ext cx="2016224" cy="936104"/>
            </a:xfrm>
            <a:prstGeom prst="flowChartDecisi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the bridge tail?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8" name="74 CuadroTexto"/>
          <p:cNvSpPr txBox="1"/>
          <p:nvPr/>
        </p:nvSpPr>
        <p:spPr>
          <a:xfrm>
            <a:off x="4500040" y="5877272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yes</a:t>
            </a:r>
            <a:endParaRPr lang="it-IT" sz="1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3383192" y="5949280"/>
            <a:ext cx="2124000" cy="540032"/>
            <a:chOff x="3383192" y="5949280"/>
            <a:chExt cx="2124000" cy="540032"/>
          </a:xfrm>
        </p:grpSpPr>
        <p:sp>
          <p:nvSpPr>
            <p:cNvPr id="99" name="187 Rectángulo"/>
            <p:cNvSpPr/>
            <p:nvPr/>
          </p:nvSpPr>
          <p:spPr>
            <a:xfrm>
              <a:off x="3383192" y="6237312"/>
              <a:ext cx="2124000" cy="25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Turn the bridge into a link</a:t>
              </a:r>
              <a:endParaRPr lang="it-IT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9" name="77 Conector recto de flecha"/>
            <p:cNvCxnSpPr/>
            <p:nvPr/>
          </p:nvCxnSpPr>
          <p:spPr>
            <a:xfrm>
              <a:off x="4444736" y="5949280"/>
              <a:ext cx="912" cy="288032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119 Forma"/>
          <p:cNvCxnSpPr>
            <a:stCxn id="99" idx="1"/>
          </p:cNvCxnSpPr>
          <p:nvPr/>
        </p:nvCxnSpPr>
        <p:spPr>
          <a:xfrm rot="10800000">
            <a:off x="2951584" y="4149080"/>
            <a:ext cx="431608" cy="2214232"/>
          </a:xfrm>
          <a:prstGeom prst="bentConnector2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8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 Redondear rectángulo de esquina diagonal"/>
          <p:cNvSpPr/>
          <p:nvPr/>
        </p:nvSpPr>
        <p:spPr>
          <a:xfrm>
            <a:off x="3203192" y="1465039"/>
            <a:ext cx="2484000" cy="6480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distances from existing neurons (candidate 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1 Proceso"/>
          <p:cNvSpPr/>
          <p:nvPr/>
        </p:nvSpPr>
        <p:spPr>
          <a:xfrm>
            <a:off x="3491192" y="2284335"/>
            <a:ext cx="1908000" cy="50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distances from min to max, say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,..,d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3 Elipse"/>
          <p:cNvSpPr/>
          <p:nvPr/>
        </p:nvSpPr>
        <p:spPr>
          <a:xfrm>
            <a:off x="4013192" y="116632"/>
            <a:ext cx="864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6 Conector recto de flecha"/>
          <p:cNvCxnSpPr>
            <a:stCxn id="10" idx="4"/>
            <a:endCxn id="43" idx="0"/>
          </p:cNvCxnSpPr>
          <p:nvPr/>
        </p:nvCxnSpPr>
        <p:spPr>
          <a:xfrm>
            <a:off x="4445192" y="296632"/>
            <a:ext cx="0" cy="18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Datos"/>
          <p:cNvSpPr/>
          <p:nvPr/>
        </p:nvSpPr>
        <p:spPr>
          <a:xfrm>
            <a:off x="3527192" y="1141023"/>
            <a:ext cx="1836000" cy="180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x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8 Conector recto de flecha"/>
          <p:cNvCxnSpPr>
            <a:stCxn id="12" idx="4"/>
          </p:cNvCxnSpPr>
          <p:nvPr/>
        </p:nvCxnSpPr>
        <p:spPr>
          <a:xfrm>
            <a:off x="4445192" y="1321023"/>
            <a:ext cx="0" cy="14401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0 Decisión"/>
          <p:cNvSpPr/>
          <p:nvPr/>
        </p:nvSpPr>
        <p:spPr>
          <a:xfrm>
            <a:off x="3617192" y="2932335"/>
            <a:ext cx="1656000" cy="3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d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30 CuadroTexto"/>
          <p:cNvSpPr txBox="1"/>
          <p:nvPr/>
        </p:nvSpPr>
        <p:spPr>
          <a:xfrm>
            <a:off x="4500040" y="3284984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yes</a:t>
            </a:r>
            <a:endParaRPr lang="it-IT" sz="1400" dirty="0"/>
          </a:p>
        </p:txBody>
      </p:sp>
      <p:cxnSp>
        <p:nvCxnSpPr>
          <p:cNvPr id="16" name="56 Conector recto de flecha"/>
          <p:cNvCxnSpPr/>
          <p:nvPr/>
        </p:nvCxnSpPr>
        <p:spPr>
          <a:xfrm>
            <a:off x="4445176" y="2113039"/>
            <a:ext cx="32" cy="17129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59 Conector recto de flecha"/>
          <p:cNvCxnSpPr/>
          <p:nvPr/>
        </p:nvCxnSpPr>
        <p:spPr>
          <a:xfrm>
            <a:off x="4444948" y="2788335"/>
            <a:ext cx="488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01 CuadroTexto"/>
          <p:cNvSpPr txBox="1"/>
          <p:nvPr/>
        </p:nvSpPr>
        <p:spPr>
          <a:xfrm>
            <a:off x="5220120" y="2852936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cxnSp>
        <p:nvCxnSpPr>
          <p:cNvPr id="19" name="162 Conector recto de flecha"/>
          <p:cNvCxnSpPr/>
          <p:nvPr/>
        </p:nvCxnSpPr>
        <p:spPr>
          <a:xfrm>
            <a:off x="4445048" y="3328335"/>
            <a:ext cx="288" cy="17267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84 Decisión"/>
          <p:cNvSpPr/>
          <p:nvPr/>
        </p:nvSpPr>
        <p:spPr>
          <a:xfrm>
            <a:off x="3311192" y="3501008"/>
            <a:ext cx="2268000" cy="1296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connection 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bridge?</a:t>
            </a:r>
          </a:p>
        </p:txBody>
      </p:sp>
      <p:sp>
        <p:nvSpPr>
          <p:cNvPr id="21" name="187 Rectángulo"/>
          <p:cNvSpPr/>
          <p:nvPr/>
        </p:nvSpPr>
        <p:spPr>
          <a:xfrm>
            <a:off x="3383192" y="6237312"/>
            <a:ext cx="2124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the bridge into a link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189 Conector recto de flecha"/>
          <p:cNvCxnSpPr/>
          <p:nvPr/>
        </p:nvCxnSpPr>
        <p:spPr>
          <a:xfrm>
            <a:off x="4445192" y="4797008"/>
            <a:ext cx="0" cy="21616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91 CuadroTexto"/>
          <p:cNvSpPr txBox="1"/>
          <p:nvPr/>
        </p:nvSpPr>
        <p:spPr>
          <a:xfrm>
            <a:off x="4500040" y="4705399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yes</a:t>
            </a:r>
            <a:endParaRPr lang="it-IT" sz="1400" dirty="0"/>
          </a:p>
        </p:txBody>
      </p:sp>
      <p:sp>
        <p:nvSpPr>
          <p:cNvPr id="24" name="192 CuadroTexto"/>
          <p:cNvSpPr txBox="1"/>
          <p:nvPr/>
        </p:nvSpPr>
        <p:spPr>
          <a:xfrm>
            <a:off x="2912966" y="3870535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sp>
        <p:nvSpPr>
          <p:cNvPr id="25" name="25 Proceso"/>
          <p:cNvSpPr/>
          <p:nvPr/>
        </p:nvSpPr>
        <p:spPr>
          <a:xfrm>
            <a:off x="296900" y="449760"/>
            <a:ext cx="2304000" cy="432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CHL: first and second winner linking (if not already linked)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36 Proceso"/>
          <p:cNvSpPr/>
          <p:nvPr/>
        </p:nvSpPr>
        <p:spPr>
          <a:xfrm>
            <a:off x="72000" y="1035128"/>
            <a:ext cx="2753800" cy="468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 first winner neighbor edge ages by one (neuron pruning)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37 Proceso"/>
          <p:cNvSpPr/>
          <p:nvPr/>
        </p:nvSpPr>
        <p:spPr>
          <a:xfrm>
            <a:off x="332900" y="1647128"/>
            <a:ext cx="2232000" cy="396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the edge age between first and second winner to 0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38 Proceso"/>
          <p:cNvSpPr/>
          <p:nvPr/>
        </p:nvSpPr>
        <p:spPr>
          <a:xfrm>
            <a:off x="116900" y="2187128"/>
            <a:ext cx="2664000" cy="252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 on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its linked neighbors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39 Proceso"/>
          <p:cNvSpPr/>
          <p:nvPr/>
        </p:nvSpPr>
        <p:spPr>
          <a:xfrm>
            <a:off x="602900" y="2601128"/>
            <a:ext cx="1692000" cy="324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</a:t>
            </a:r>
            <a:r>
              <a:rPr lang="it-IT" sz="14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t-IT" sz="1400" baseline="-4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72 Conector recto de flecha"/>
          <p:cNvCxnSpPr>
            <a:stCxn id="27" idx="2"/>
            <a:endCxn id="28" idx="0"/>
          </p:cNvCxnSpPr>
          <p:nvPr/>
        </p:nvCxnSpPr>
        <p:spPr>
          <a:xfrm>
            <a:off x="1448900" y="2043128"/>
            <a:ext cx="0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27 Conector recto de flecha"/>
          <p:cNvCxnSpPr>
            <a:stCxn id="29" idx="2"/>
            <a:endCxn id="32" idx="0"/>
          </p:cNvCxnSpPr>
          <p:nvPr/>
        </p:nvCxnSpPr>
        <p:spPr>
          <a:xfrm>
            <a:off x="1448900" y="2925128"/>
            <a:ext cx="0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49 Proceso"/>
          <p:cNvSpPr/>
          <p:nvPr/>
        </p:nvSpPr>
        <p:spPr>
          <a:xfrm>
            <a:off x="242900" y="3069128"/>
            <a:ext cx="2412000" cy="900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 neurons within the sphere in the Y space centered in the first winner and with radius 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neurons)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50 Proceso"/>
          <p:cNvSpPr/>
          <p:nvPr/>
        </p:nvSpPr>
        <p:spPr>
          <a:xfrm>
            <a:off x="188900" y="4113128"/>
            <a:ext cx="2520000" cy="684024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  w</a:t>
            </a:r>
            <a:r>
              <a:rPr lang="en-US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projection and adjust the 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-neurons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CCA gradient flow for one iteration</a:t>
            </a:r>
            <a:endParaRPr lang="it-IT" sz="1400" baseline="-4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53 Conector recto de flecha"/>
          <p:cNvCxnSpPr>
            <a:stCxn id="32" idx="2"/>
            <a:endCxn id="33" idx="0"/>
          </p:cNvCxnSpPr>
          <p:nvPr/>
        </p:nvCxnSpPr>
        <p:spPr>
          <a:xfrm>
            <a:off x="1448900" y="3969128"/>
            <a:ext cx="0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77 Conector recto de flecha"/>
          <p:cNvCxnSpPr>
            <a:stCxn id="28" idx="2"/>
            <a:endCxn id="29" idx="0"/>
          </p:cNvCxnSpPr>
          <p:nvPr/>
        </p:nvCxnSpPr>
        <p:spPr>
          <a:xfrm>
            <a:off x="1448900" y="2439128"/>
            <a:ext cx="0" cy="162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194 Conector recto de flecha"/>
          <p:cNvCxnSpPr>
            <a:stCxn id="26" idx="2"/>
            <a:endCxn id="27" idx="0"/>
          </p:cNvCxnSpPr>
          <p:nvPr/>
        </p:nvCxnSpPr>
        <p:spPr>
          <a:xfrm>
            <a:off x="1448900" y="1503128"/>
            <a:ext cx="0" cy="144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196 Conector recto de flecha"/>
          <p:cNvCxnSpPr/>
          <p:nvPr/>
        </p:nvCxnSpPr>
        <p:spPr>
          <a:xfrm>
            <a:off x="1448900" y="881760"/>
            <a:ext cx="0" cy="15336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201 Conector angular"/>
          <p:cNvCxnSpPr>
            <a:stCxn id="20" idx="1"/>
            <a:endCxn id="25" idx="3"/>
          </p:cNvCxnSpPr>
          <p:nvPr/>
        </p:nvCxnSpPr>
        <p:spPr>
          <a:xfrm rot="10800000">
            <a:off x="2600900" y="665760"/>
            <a:ext cx="710292" cy="3483248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62 Decisión"/>
          <p:cNvSpPr/>
          <p:nvPr/>
        </p:nvSpPr>
        <p:spPr>
          <a:xfrm>
            <a:off x="3437080" y="5013176"/>
            <a:ext cx="2016224" cy="936104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bridge tail?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74 CuadroTexto"/>
          <p:cNvSpPr txBox="1"/>
          <p:nvPr/>
        </p:nvSpPr>
        <p:spPr>
          <a:xfrm>
            <a:off x="4500040" y="5877272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yes</a:t>
            </a:r>
            <a:endParaRPr lang="it-IT" sz="1400" dirty="0"/>
          </a:p>
        </p:txBody>
      </p:sp>
      <p:cxnSp>
        <p:nvCxnSpPr>
          <p:cNvPr id="41" name="77 Conector recto de flecha"/>
          <p:cNvCxnSpPr/>
          <p:nvPr/>
        </p:nvCxnSpPr>
        <p:spPr>
          <a:xfrm>
            <a:off x="4444736" y="5949280"/>
            <a:ext cx="912" cy="28803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89 CuadroTexto"/>
          <p:cNvSpPr txBox="1"/>
          <p:nvPr/>
        </p:nvSpPr>
        <p:spPr>
          <a:xfrm>
            <a:off x="5351896" y="5174023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</a:t>
            </a:r>
            <a:endParaRPr lang="it-IT" sz="1400" dirty="0"/>
          </a:p>
        </p:txBody>
      </p:sp>
      <p:sp>
        <p:nvSpPr>
          <p:cNvPr id="43" name="75 Rectángulo"/>
          <p:cNvSpPr/>
          <p:nvPr/>
        </p:nvSpPr>
        <p:spPr>
          <a:xfrm>
            <a:off x="3293064" y="476672"/>
            <a:ext cx="2304256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 with two neurons (initial seed)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80 Conector recto de flecha"/>
          <p:cNvCxnSpPr>
            <a:stCxn id="43" idx="2"/>
            <a:endCxn id="12" idx="1"/>
          </p:cNvCxnSpPr>
          <p:nvPr/>
        </p:nvCxnSpPr>
        <p:spPr>
          <a:xfrm>
            <a:off x="4445192" y="908720"/>
            <a:ext cx="0" cy="2323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109 Conector angular"/>
          <p:cNvCxnSpPr>
            <a:stCxn id="33" idx="3"/>
            <a:endCxn id="12" idx="2"/>
          </p:cNvCxnSpPr>
          <p:nvPr/>
        </p:nvCxnSpPr>
        <p:spPr>
          <a:xfrm flipV="1">
            <a:off x="2708900" y="1231023"/>
            <a:ext cx="1001892" cy="3224117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119 Forma"/>
          <p:cNvCxnSpPr>
            <a:stCxn id="21" idx="1"/>
          </p:cNvCxnSpPr>
          <p:nvPr/>
        </p:nvCxnSpPr>
        <p:spPr>
          <a:xfrm rot="10800000">
            <a:off x="2951584" y="4149080"/>
            <a:ext cx="431608" cy="2214232"/>
          </a:xfrm>
          <a:prstGeom prst="bentConnector2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5453304" y="3933056"/>
            <a:ext cx="3277184" cy="1548172"/>
            <a:chOff x="5453304" y="3933056"/>
            <a:chExt cx="3277184" cy="1548172"/>
          </a:xfrm>
        </p:grpSpPr>
        <p:sp>
          <p:nvSpPr>
            <p:cNvPr id="71" name="127 Rectángulo"/>
            <p:cNvSpPr/>
            <p:nvPr/>
          </p:nvSpPr>
          <p:spPr>
            <a:xfrm>
              <a:off x="6354488" y="3933056"/>
              <a:ext cx="2376000" cy="3252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doubling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using HCL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2" name="148 Conector angular"/>
            <p:cNvCxnSpPr>
              <a:endCxn id="71" idx="1"/>
            </p:cNvCxnSpPr>
            <p:nvPr/>
          </p:nvCxnSpPr>
          <p:spPr>
            <a:xfrm flipV="1">
              <a:off x="5453304" y="4095667"/>
              <a:ext cx="901184" cy="138556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9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127 Rectángulo"/>
          <p:cNvSpPr/>
          <p:nvPr/>
        </p:nvSpPr>
        <p:spPr>
          <a:xfrm>
            <a:off x="6354488" y="3933056"/>
            <a:ext cx="2376000" cy="3252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doubling (w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using HCL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Rettangolo 23"/>
          <p:cNvSpPr/>
          <p:nvPr/>
        </p:nvSpPr>
        <p:spPr>
          <a:xfrm>
            <a:off x="2987824" y="4509120"/>
            <a:ext cx="5328592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4" name="Rettangolo 24"/>
          <p:cNvSpPr/>
          <p:nvPr/>
        </p:nvSpPr>
        <p:spPr>
          <a:xfrm>
            <a:off x="899592" y="2060848"/>
            <a:ext cx="5328592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5" name="Connettore 1 36"/>
          <p:cNvCxnSpPr>
            <a:endCxn id="121" idx="4"/>
          </p:cNvCxnSpPr>
          <p:nvPr/>
        </p:nvCxnSpPr>
        <p:spPr>
          <a:xfrm>
            <a:off x="3595581" y="3284984"/>
            <a:ext cx="972667" cy="2209935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e 4"/>
          <p:cNvSpPr/>
          <p:nvPr/>
        </p:nvSpPr>
        <p:spPr>
          <a:xfrm>
            <a:off x="4191711" y="594928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Ovale 5"/>
          <p:cNvSpPr/>
          <p:nvPr/>
        </p:nvSpPr>
        <p:spPr>
          <a:xfrm>
            <a:off x="5612364" y="5926967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Ovale 6"/>
          <p:cNvSpPr/>
          <p:nvPr/>
        </p:nvSpPr>
        <p:spPr>
          <a:xfrm>
            <a:off x="3419872" y="606104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Ovale 7"/>
          <p:cNvSpPr/>
          <p:nvPr/>
        </p:nvSpPr>
        <p:spPr>
          <a:xfrm>
            <a:off x="7452320" y="57730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0" name="Connettore 1 9"/>
          <p:cNvCxnSpPr>
            <a:stCxn id="121" idx="5"/>
            <a:endCxn id="107" idx="5"/>
          </p:cNvCxnSpPr>
          <p:nvPr/>
        </p:nvCxnSpPr>
        <p:spPr>
          <a:xfrm>
            <a:off x="4644624" y="5463283"/>
            <a:ext cx="1152128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sellaDiTesto 19"/>
          <p:cNvSpPr txBox="1"/>
          <p:nvPr/>
        </p:nvSpPr>
        <p:spPr>
          <a:xfrm>
            <a:off x="4100196" y="520688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w</a:t>
            </a:r>
            <a:endParaRPr lang="it-IT" b="1" dirty="0"/>
          </a:p>
        </p:txBody>
      </p:sp>
      <p:sp>
        <p:nvSpPr>
          <p:cNvPr id="112" name="CasellaDiTesto 20"/>
          <p:cNvSpPr txBox="1"/>
          <p:nvPr/>
        </p:nvSpPr>
        <p:spPr>
          <a:xfrm>
            <a:off x="5796136" y="59492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</a:t>
            </a:r>
            <a:endParaRPr lang="it-IT" b="1" dirty="0"/>
          </a:p>
        </p:txBody>
      </p:sp>
      <p:grpSp>
        <p:nvGrpSpPr>
          <p:cNvPr id="114" name="Gruppo 27"/>
          <p:cNvGrpSpPr/>
          <p:nvPr/>
        </p:nvGrpSpPr>
        <p:grpSpPr>
          <a:xfrm>
            <a:off x="7768857" y="6237312"/>
            <a:ext cx="619567" cy="646331"/>
            <a:chOff x="7624841" y="4005064"/>
            <a:chExt cx="619567" cy="646331"/>
          </a:xfrm>
        </p:grpSpPr>
        <p:sp>
          <p:nvSpPr>
            <p:cNvPr id="115" name="CasellaDiTesto 25"/>
            <p:cNvSpPr txBox="1"/>
            <p:nvPr/>
          </p:nvSpPr>
          <p:spPr>
            <a:xfrm>
              <a:off x="7624841" y="4005064"/>
              <a:ext cx="559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&lt;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116" name="CasellaDiTesto 26"/>
            <p:cNvSpPr txBox="1"/>
            <p:nvPr/>
          </p:nvSpPr>
          <p:spPr>
            <a:xfrm>
              <a:off x="7994018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</p:grpSp>
      <p:grpSp>
        <p:nvGrpSpPr>
          <p:cNvPr id="117" name="Gruppo 28"/>
          <p:cNvGrpSpPr/>
          <p:nvPr/>
        </p:nvGrpSpPr>
        <p:grpSpPr>
          <a:xfrm>
            <a:off x="899592" y="3790781"/>
            <a:ext cx="748655" cy="646331"/>
            <a:chOff x="7624841" y="4005064"/>
            <a:chExt cx="748655" cy="646331"/>
          </a:xfrm>
        </p:grpSpPr>
        <p:sp>
          <p:nvSpPr>
            <p:cNvPr id="118" name="CasellaDiTesto 29"/>
            <p:cNvSpPr txBox="1"/>
            <p:nvPr/>
          </p:nvSpPr>
          <p:spPr>
            <a:xfrm>
              <a:off x="7624841" y="4005064"/>
              <a:ext cx="6751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&gt;=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119" name="CasellaDiTesto 30"/>
            <p:cNvSpPr txBox="1"/>
            <p:nvPr/>
          </p:nvSpPr>
          <p:spPr>
            <a:xfrm>
              <a:off x="8123106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</p:grpSp>
      <p:sp>
        <p:nvSpPr>
          <p:cNvPr id="120" name="Ovale 21"/>
          <p:cNvSpPr/>
          <p:nvPr/>
        </p:nvSpPr>
        <p:spPr>
          <a:xfrm>
            <a:off x="3491880" y="3140968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Ovale 3"/>
          <p:cNvSpPr/>
          <p:nvPr/>
        </p:nvSpPr>
        <p:spPr>
          <a:xfrm>
            <a:off x="4460236" y="527889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3" name="Connettore 1 48"/>
          <p:cNvCxnSpPr>
            <a:stCxn id="121" idx="3"/>
          </p:cNvCxnSpPr>
          <p:nvPr/>
        </p:nvCxnSpPr>
        <p:spPr>
          <a:xfrm flipH="1">
            <a:off x="4283968" y="5463283"/>
            <a:ext cx="207904" cy="6300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uppo 51"/>
          <p:cNvGrpSpPr/>
          <p:nvPr/>
        </p:nvGrpSpPr>
        <p:grpSpPr>
          <a:xfrm>
            <a:off x="4355976" y="2782669"/>
            <a:ext cx="508218" cy="646331"/>
            <a:chOff x="8161983" y="4221088"/>
            <a:chExt cx="508218" cy="646331"/>
          </a:xfrm>
        </p:grpSpPr>
        <p:sp>
          <p:nvSpPr>
            <p:cNvPr id="125" name="CasellaDiTesto 52"/>
            <p:cNvSpPr txBox="1"/>
            <p:nvPr/>
          </p:nvSpPr>
          <p:spPr>
            <a:xfrm>
              <a:off x="8161983" y="4221088"/>
              <a:ext cx="2984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T</a:t>
              </a:r>
            </a:p>
            <a:p>
              <a:endParaRPr lang="it-IT" b="1" dirty="0"/>
            </a:p>
          </p:txBody>
        </p:sp>
        <p:sp>
          <p:nvSpPr>
            <p:cNvPr id="126" name="CasellaDiTesto 53"/>
            <p:cNvSpPr txBox="1"/>
            <p:nvPr/>
          </p:nvSpPr>
          <p:spPr>
            <a:xfrm>
              <a:off x="8302793" y="4406915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W1</a:t>
              </a:r>
              <a:endParaRPr lang="it-IT" sz="1000" b="1" dirty="0"/>
            </a:p>
          </p:txBody>
        </p:sp>
      </p:grpSp>
      <p:sp>
        <p:nvSpPr>
          <p:cNvPr id="127" name="CasellaDiTesto 54"/>
          <p:cNvSpPr txBox="1"/>
          <p:nvPr/>
        </p:nvSpPr>
        <p:spPr>
          <a:xfrm>
            <a:off x="3860139" y="3501008"/>
            <a:ext cx="78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bridge</a:t>
            </a:r>
            <a:endParaRPr lang="it-IT" dirty="0"/>
          </a:p>
        </p:txBody>
      </p:sp>
      <p:sp>
        <p:nvSpPr>
          <p:cNvPr id="128" name="CasellaDiTesto 55"/>
          <p:cNvSpPr txBox="1"/>
          <p:nvPr/>
        </p:nvSpPr>
        <p:spPr>
          <a:xfrm>
            <a:off x="5076056" y="5435932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edge</a:t>
            </a:r>
            <a:endParaRPr lang="it-IT" dirty="0"/>
          </a:p>
        </p:txBody>
      </p:sp>
      <p:grpSp>
        <p:nvGrpSpPr>
          <p:cNvPr id="3" name="Groupe 2"/>
          <p:cNvGrpSpPr/>
          <p:nvPr/>
        </p:nvGrpSpPr>
        <p:grpSpPr>
          <a:xfrm>
            <a:off x="2333891" y="3533775"/>
            <a:ext cx="365901" cy="687313"/>
            <a:chOff x="2333891" y="3533775"/>
            <a:chExt cx="365901" cy="687313"/>
          </a:xfrm>
        </p:grpSpPr>
        <p:sp>
          <p:nvSpPr>
            <p:cNvPr id="130" name="Ovale 32"/>
            <p:cNvSpPr/>
            <p:nvPr/>
          </p:nvSpPr>
          <p:spPr>
            <a:xfrm>
              <a:off x="2426618" y="3533775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31" name="Gruppo 32"/>
            <p:cNvGrpSpPr/>
            <p:nvPr/>
          </p:nvGrpSpPr>
          <p:grpSpPr>
            <a:xfrm>
              <a:off x="2333891" y="3574757"/>
              <a:ext cx="365901" cy="646331"/>
              <a:chOff x="7624841" y="4005064"/>
              <a:chExt cx="365901" cy="646331"/>
            </a:xfrm>
          </p:grpSpPr>
          <p:sp>
            <p:nvSpPr>
              <p:cNvPr id="132" name="CasellaDiTesto 39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133" name="CasellaDiTesto 40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1</a:t>
                </a:r>
                <a:endParaRPr lang="it-IT" sz="1000" b="1" dirty="0"/>
              </a:p>
            </p:txBody>
          </p:sp>
        </p:grpSp>
      </p:grpSp>
      <p:cxnSp>
        <p:nvCxnSpPr>
          <p:cNvPr id="134" name="Connettore 1 42"/>
          <p:cNvCxnSpPr/>
          <p:nvPr/>
        </p:nvCxnSpPr>
        <p:spPr>
          <a:xfrm flipH="1">
            <a:off x="2992090" y="3213927"/>
            <a:ext cx="592467" cy="235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e 179"/>
          <p:cNvGrpSpPr/>
          <p:nvPr/>
        </p:nvGrpSpPr>
        <p:grpSpPr>
          <a:xfrm>
            <a:off x="3122823" y="2916233"/>
            <a:ext cx="432048" cy="584775"/>
            <a:chOff x="3203848" y="1475070"/>
            <a:chExt cx="432048" cy="584775"/>
          </a:xfrm>
        </p:grpSpPr>
        <p:sp>
          <p:nvSpPr>
            <p:cNvPr id="136" name="CasellaDiTesto 58"/>
            <p:cNvSpPr txBox="1"/>
            <p:nvPr/>
          </p:nvSpPr>
          <p:spPr>
            <a:xfrm>
              <a:off x="3203848" y="1475070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137" name="CasellaDiTesto 59"/>
            <p:cNvSpPr txBox="1"/>
            <p:nvPr/>
          </p:nvSpPr>
          <p:spPr>
            <a:xfrm>
              <a:off x="3385506" y="156359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1</a:t>
              </a:r>
              <a:endParaRPr lang="it-IT" sz="1000" b="1" dirty="0"/>
            </a:p>
          </p:txBody>
        </p:sp>
      </p:grpSp>
      <p:sp>
        <p:nvSpPr>
          <p:cNvPr id="138" name="CasellaDiTesto 63"/>
          <p:cNvSpPr txBox="1"/>
          <p:nvPr/>
        </p:nvSpPr>
        <p:spPr>
          <a:xfrm>
            <a:off x="3119408" y="3347700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edge</a:t>
            </a:r>
            <a:endParaRPr lang="it-IT" dirty="0"/>
          </a:p>
        </p:txBody>
      </p:sp>
      <p:grpSp>
        <p:nvGrpSpPr>
          <p:cNvPr id="139" name="Gruppo 66"/>
          <p:cNvGrpSpPr/>
          <p:nvPr/>
        </p:nvGrpSpPr>
        <p:grpSpPr>
          <a:xfrm>
            <a:off x="1043608" y="2060848"/>
            <a:ext cx="2080677" cy="1555269"/>
            <a:chOff x="1043608" y="2060848"/>
            <a:chExt cx="2080677" cy="1555269"/>
          </a:xfrm>
        </p:grpSpPr>
        <p:grpSp>
          <p:nvGrpSpPr>
            <p:cNvPr id="140" name="Gruppo 32"/>
            <p:cNvGrpSpPr/>
            <p:nvPr/>
          </p:nvGrpSpPr>
          <p:grpSpPr>
            <a:xfrm>
              <a:off x="2410316" y="3031342"/>
              <a:ext cx="653933" cy="584775"/>
              <a:chOff x="7479381" y="3821689"/>
              <a:chExt cx="653933" cy="584775"/>
            </a:xfrm>
          </p:grpSpPr>
          <p:sp>
            <p:nvSpPr>
              <p:cNvPr id="143" name="CasellaDiTesto 37"/>
              <p:cNvSpPr txBox="1"/>
              <p:nvPr/>
            </p:nvSpPr>
            <p:spPr>
              <a:xfrm>
                <a:off x="7479381" y="3821689"/>
                <a:ext cx="3481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/>
                  <a:t>W</a:t>
                </a:r>
              </a:p>
              <a:p>
                <a:endParaRPr lang="it-IT" b="1" dirty="0"/>
              </a:p>
            </p:txBody>
          </p:sp>
          <p:sp>
            <p:nvSpPr>
              <p:cNvPr id="144" name="CasellaDiTesto 38"/>
              <p:cNvSpPr txBox="1"/>
              <p:nvPr/>
            </p:nvSpPr>
            <p:spPr>
              <a:xfrm>
                <a:off x="7624841" y="3931315"/>
                <a:ext cx="50847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 1new</a:t>
                </a:r>
                <a:endParaRPr lang="it-IT" sz="1000" b="1" dirty="0"/>
              </a:p>
            </p:txBody>
          </p:sp>
        </p:grpSp>
        <p:sp>
          <p:nvSpPr>
            <p:cNvPr id="141" name="Ovale 41"/>
            <p:cNvSpPr/>
            <p:nvPr/>
          </p:nvSpPr>
          <p:spPr>
            <a:xfrm>
              <a:off x="2908261" y="3334679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CasellaDiTesto 64"/>
            <p:cNvSpPr txBox="1"/>
            <p:nvPr/>
          </p:nvSpPr>
          <p:spPr>
            <a:xfrm>
              <a:off x="1043608" y="2060848"/>
              <a:ext cx="1008609" cy="6463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/>
                <a:t>neuron</a:t>
              </a:r>
              <a:endParaRPr lang="it-IT" dirty="0" smtClean="0"/>
            </a:p>
            <a:p>
              <a:pPr algn="ctr"/>
              <a:r>
                <a:rPr lang="it-IT" dirty="0" err="1" smtClean="0"/>
                <a:t>doubling</a:t>
              </a:r>
              <a:endParaRPr lang="it-IT" dirty="0"/>
            </a:p>
          </p:txBody>
        </p:sp>
      </p:grpSp>
      <p:cxnSp>
        <p:nvCxnSpPr>
          <p:cNvPr id="150" name="Connettore 1 37"/>
          <p:cNvCxnSpPr/>
          <p:nvPr/>
        </p:nvCxnSpPr>
        <p:spPr>
          <a:xfrm flipV="1">
            <a:off x="3562597" y="3218213"/>
            <a:ext cx="2303813" cy="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e 41"/>
          <p:cNvSpPr/>
          <p:nvPr/>
        </p:nvSpPr>
        <p:spPr>
          <a:xfrm>
            <a:off x="1282624" y="780622"/>
            <a:ext cx="4585520" cy="4880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Ovale 31"/>
          <p:cNvSpPr/>
          <p:nvPr/>
        </p:nvSpPr>
        <p:spPr>
          <a:xfrm>
            <a:off x="3478464" y="3118655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oupe 4"/>
          <p:cNvGrpSpPr/>
          <p:nvPr/>
        </p:nvGrpSpPr>
        <p:grpSpPr>
          <a:xfrm>
            <a:off x="6822488" y="4274558"/>
            <a:ext cx="1440000" cy="424916"/>
            <a:chOff x="6822488" y="4300559"/>
            <a:chExt cx="1440000" cy="424916"/>
          </a:xfrm>
        </p:grpSpPr>
        <p:sp>
          <p:nvSpPr>
            <p:cNvPr id="152" name="133 Rectángulo"/>
            <p:cNvSpPr/>
            <p:nvPr/>
          </p:nvSpPr>
          <p:spPr>
            <a:xfrm>
              <a:off x="6822488" y="4436389"/>
              <a:ext cx="1440000" cy="2890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Link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endPara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3" name="99 Conector recto de flecha"/>
            <p:cNvCxnSpPr/>
            <p:nvPr/>
          </p:nvCxnSpPr>
          <p:spPr>
            <a:xfrm>
              <a:off x="7542488" y="4300559"/>
              <a:ext cx="0" cy="13583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547497" y="2564904"/>
            <a:ext cx="1588859" cy="1062017"/>
            <a:chOff x="2547497" y="2564904"/>
            <a:chExt cx="1588859" cy="1062017"/>
          </a:xfrm>
        </p:grpSpPr>
        <p:sp>
          <p:nvSpPr>
            <p:cNvPr id="154" name="Oval 14"/>
            <p:cNvSpPr/>
            <p:nvPr/>
          </p:nvSpPr>
          <p:spPr>
            <a:xfrm rot="20349042">
              <a:off x="2547497" y="3001823"/>
              <a:ext cx="1588859" cy="62509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TextBox 15"/>
            <p:cNvSpPr txBox="1"/>
            <p:nvPr/>
          </p:nvSpPr>
          <p:spPr>
            <a:xfrm>
              <a:off x="2555776" y="2564904"/>
              <a:ext cx="627095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seed</a:t>
              </a:r>
              <a:endParaRPr lang="it-IT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7" name="Groupe 156"/>
          <p:cNvGrpSpPr/>
          <p:nvPr/>
        </p:nvGrpSpPr>
        <p:grpSpPr>
          <a:xfrm>
            <a:off x="6120488" y="4713837"/>
            <a:ext cx="2844000" cy="469781"/>
            <a:chOff x="6120488" y="4258278"/>
            <a:chExt cx="2844000" cy="469781"/>
          </a:xfrm>
        </p:grpSpPr>
        <p:sp>
          <p:nvSpPr>
            <p:cNvPr id="158" name="138 Rectángulo"/>
            <p:cNvSpPr/>
            <p:nvPr/>
          </p:nvSpPr>
          <p:spPr>
            <a:xfrm>
              <a:off x="6120488" y="4402837"/>
              <a:ext cx="2844000" cy="3252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w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-w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1new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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9" name="97 Conector recto de flecha"/>
            <p:cNvCxnSpPr/>
            <p:nvPr/>
          </p:nvCxnSpPr>
          <p:spPr>
            <a:xfrm>
              <a:off x="7542488" y="4258278"/>
              <a:ext cx="0" cy="144559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3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6256" y="3231234"/>
            <a:ext cx="771365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online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911985" y="3092735"/>
            <a:ext cx="1948711" cy="646331"/>
            <a:chOff x="911985" y="692696"/>
            <a:chExt cx="1948711" cy="646331"/>
          </a:xfrm>
        </p:grpSpPr>
        <p:sp>
          <p:nvSpPr>
            <p:cNvPr id="6" name="ZoneTexte 5"/>
            <p:cNvSpPr txBox="1"/>
            <p:nvPr/>
          </p:nvSpPr>
          <p:spPr>
            <a:xfrm>
              <a:off x="1578807" y="692696"/>
              <a:ext cx="1281889" cy="64633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 smtClean="0"/>
                <a:t>continuous</a:t>
              </a:r>
              <a:r>
                <a:rPr lang="fr-FR" dirty="0" smtClean="0"/>
                <a:t> </a:t>
              </a:r>
            </a:p>
            <a:p>
              <a:pPr algn="ctr"/>
              <a:r>
                <a:rPr lang="fr-FR" dirty="0" err="1" smtClean="0"/>
                <a:t>learning</a:t>
              </a:r>
              <a:endParaRPr lang="fr-FR" dirty="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911985" y="1015861"/>
              <a:ext cx="666822" cy="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cteur droit avec flèche 8"/>
          <p:cNvCxnSpPr>
            <a:stCxn id="6" idx="3"/>
            <a:endCxn id="10" idx="1"/>
          </p:cNvCxnSpPr>
          <p:nvPr/>
        </p:nvCxnSpPr>
        <p:spPr>
          <a:xfrm flipV="1">
            <a:off x="2860696" y="3415900"/>
            <a:ext cx="1048751" cy="1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09447" y="3231234"/>
            <a:ext cx="1325106" cy="369332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/>
              <a:t>i</a:t>
            </a:r>
            <a:r>
              <a:rPr lang="fr-FR" sz="1600" dirty="0" smtClean="0"/>
              <a:t>ntroduction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53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127 Rectángulo"/>
          <p:cNvSpPr/>
          <p:nvPr/>
        </p:nvSpPr>
        <p:spPr>
          <a:xfrm>
            <a:off x="6354488" y="3933056"/>
            <a:ext cx="2376000" cy="3252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doubling (w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using HCL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Rettangolo 23"/>
          <p:cNvSpPr/>
          <p:nvPr/>
        </p:nvSpPr>
        <p:spPr>
          <a:xfrm>
            <a:off x="2987824" y="4509120"/>
            <a:ext cx="5328592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4" name="Rettangolo 24"/>
          <p:cNvSpPr/>
          <p:nvPr/>
        </p:nvSpPr>
        <p:spPr>
          <a:xfrm>
            <a:off x="971600" y="2074539"/>
            <a:ext cx="5328592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5" name="Connettore 1 36"/>
          <p:cNvCxnSpPr>
            <a:endCxn id="121" idx="4"/>
          </p:cNvCxnSpPr>
          <p:nvPr/>
        </p:nvCxnSpPr>
        <p:spPr>
          <a:xfrm>
            <a:off x="3595581" y="3284984"/>
            <a:ext cx="972667" cy="2209935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e 4"/>
          <p:cNvSpPr/>
          <p:nvPr/>
        </p:nvSpPr>
        <p:spPr>
          <a:xfrm>
            <a:off x="4191711" y="594928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Ovale 5"/>
          <p:cNvSpPr/>
          <p:nvPr/>
        </p:nvSpPr>
        <p:spPr>
          <a:xfrm>
            <a:off x="5612364" y="5926967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Ovale 6"/>
          <p:cNvSpPr/>
          <p:nvPr/>
        </p:nvSpPr>
        <p:spPr>
          <a:xfrm>
            <a:off x="3419872" y="606104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Ovale 7"/>
          <p:cNvSpPr/>
          <p:nvPr/>
        </p:nvSpPr>
        <p:spPr>
          <a:xfrm>
            <a:off x="7452320" y="57730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0" name="Connettore 1 9"/>
          <p:cNvCxnSpPr>
            <a:stCxn id="121" idx="5"/>
            <a:endCxn id="107" idx="5"/>
          </p:cNvCxnSpPr>
          <p:nvPr/>
        </p:nvCxnSpPr>
        <p:spPr>
          <a:xfrm>
            <a:off x="4644624" y="5463283"/>
            <a:ext cx="1152128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sellaDiTesto 19"/>
          <p:cNvSpPr txBox="1"/>
          <p:nvPr/>
        </p:nvSpPr>
        <p:spPr>
          <a:xfrm>
            <a:off x="4100196" y="520688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w</a:t>
            </a:r>
            <a:endParaRPr lang="it-IT" b="1" dirty="0"/>
          </a:p>
        </p:txBody>
      </p:sp>
      <p:sp>
        <p:nvSpPr>
          <p:cNvPr id="112" name="CasellaDiTesto 20"/>
          <p:cNvSpPr txBox="1"/>
          <p:nvPr/>
        </p:nvSpPr>
        <p:spPr>
          <a:xfrm>
            <a:off x="5796136" y="59492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</a:t>
            </a:r>
            <a:endParaRPr lang="it-IT" b="1" dirty="0"/>
          </a:p>
        </p:txBody>
      </p:sp>
      <p:grpSp>
        <p:nvGrpSpPr>
          <p:cNvPr id="114" name="Gruppo 27"/>
          <p:cNvGrpSpPr/>
          <p:nvPr/>
        </p:nvGrpSpPr>
        <p:grpSpPr>
          <a:xfrm>
            <a:off x="7768857" y="6237312"/>
            <a:ext cx="619567" cy="646331"/>
            <a:chOff x="7624841" y="4005064"/>
            <a:chExt cx="619567" cy="646331"/>
          </a:xfrm>
        </p:grpSpPr>
        <p:sp>
          <p:nvSpPr>
            <p:cNvPr id="115" name="CasellaDiTesto 25"/>
            <p:cNvSpPr txBox="1"/>
            <p:nvPr/>
          </p:nvSpPr>
          <p:spPr>
            <a:xfrm>
              <a:off x="7624841" y="4005064"/>
              <a:ext cx="559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&lt;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116" name="CasellaDiTesto 26"/>
            <p:cNvSpPr txBox="1"/>
            <p:nvPr/>
          </p:nvSpPr>
          <p:spPr>
            <a:xfrm>
              <a:off x="7994018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</p:grpSp>
      <p:grpSp>
        <p:nvGrpSpPr>
          <p:cNvPr id="117" name="Gruppo 28"/>
          <p:cNvGrpSpPr/>
          <p:nvPr/>
        </p:nvGrpSpPr>
        <p:grpSpPr>
          <a:xfrm>
            <a:off x="899592" y="3790781"/>
            <a:ext cx="748655" cy="646331"/>
            <a:chOff x="7624841" y="4005064"/>
            <a:chExt cx="748655" cy="646331"/>
          </a:xfrm>
        </p:grpSpPr>
        <p:sp>
          <p:nvSpPr>
            <p:cNvPr id="118" name="CasellaDiTesto 29"/>
            <p:cNvSpPr txBox="1"/>
            <p:nvPr/>
          </p:nvSpPr>
          <p:spPr>
            <a:xfrm>
              <a:off x="7624841" y="4005064"/>
              <a:ext cx="6751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&gt;=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119" name="CasellaDiTesto 30"/>
            <p:cNvSpPr txBox="1"/>
            <p:nvPr/>
          </p:nvSpPr>
          <p:spPr>
            <a:xfrm>
              <a:off x="8123106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</p:grpSp>
      <p:sp>
        <p:nvSpPr>
          <p:cNvPr id="120" name="Ovale 21"/>
          <p:cNvSpPr/>
          <p:nvPr/>
        </p:nvSpPr>
        <p:spPr>
          <a:xfrm>
            <a:off x="3491880" y="3140968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Ovale 3"/>
          <p:cNvSpPr/>
          <p:nvPr/>
        </p:nvSpPr>
        <p:spPr>
          <a:xfrm>
            <a:off x="4460236" y="527889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3" name="Connettore 1 48"/>
          <p:cNvCxnSpPr>
            <a:stCxn id="121" idx="3"/>
          </p:cNvCxnSpPr>
          <p:nvPr/>
        </p:nvCxnSpPr>
        <p:spPr>
          <a:xfrm flipH="1">
            <a:off x="4283968" y="5463283"/>
            <a:ext cx="207904" cy="6300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sellaDiTesto 54"/>
          <p:cNvSpPr txBox="1"/>
          <p:nvPr/>
        </p:nvSpPr>
        <p:spPr>
          <a:xfrm>
            <a:off x="3860139" y="3501008"/>
            <a:ext cx="78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bridge</a:t>
            </a:r>
            <a:endParaRPr lang="it-IT" dirty="0"/>
          </a:p>
        </p:txBody>
      </p:sp>
      <p:sp>
        <p:nvSpPr>
          <p:cNvPr id="128" name="CasellaDiTesto 55"/>
          <p:cNvSpPr txBox="1"/>
          <p:nvPr/>
        </p:nvSpPr>
        <p:spPr>
          <a:xfrm>
            <a:off x="5076056" y="5435932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edge</a:t>
            </a:r>
            <a:endParaRPr lang="it-IT" dirty="0"/>
          </a:p>
        </p:txBody>
      </p:sp>
      <p:grpSp>
        <p:nvGrpSpPr>
          <p:cNvPr id="3" name="Groupe 2"/>
          <p:cNvGrpSpPr/>
          <p:nvPr/>
        </p:nvGrpSpPr>
        <p:grpSpPr>
          <a:xfrm>
            <a:off x="2333891" y="3533775"/>
            <a:ext cx="365901" cy="687313"/>
            <a:chOff x="2333891" y="3533775"/>
            <a:chExt cx="365901" cy="687313"/>
          </a:xfrm>
        </p:grpSpPr>
        <p:sp>
          <p:nvSpPr>
            <p:cNvPr id="130" name="Ovale 32"/>
            <p:cNvSpPr/>
            <p:nvPr/>
          </p:nvSpPr>
          <p:spPr>
            <a:xfrm>
              <a:off x="2426618" y="3533775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31" name="Gruppo 32"/>
            <p:cNvGrpSpPr/>
            <p:nvPr/>
          </p:nvGrpSpPr>
          <p:grpSpPr>
            <a:xfrm>
              <a:off x="2333891" y="3574757"/>
              <a:ext cx="365901" cy="646331"/>
              <a:chOff x="7624841" y="4005064"/>
              <a:chExt cx="365901" cy="646331"/>
            </a:xfrm>
          </p:grpSpPr>
          <p:sp>
            <p:nvSpPr>
              <p:cNvPr id="132" name="CasellaDiTesto 39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133" name="CasellaDiTesto 40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1</a:t>
                </a:r>
                <a:endParaRPr lang="it-IT" sz="1000" b="1" dirty="0"/>
              </a:p>
            </p:txBody>
          </p:sp>
        </p:grpSp>
      </p:grpSp>
      <p:cxnSp>
        <p:nvCxnSpPr>
          <p:cNvPr id="134" name="Connettore 1 42"/>
          <p:cNvCxnSpPr/>
          <p:nvPr/>
        </p:nvCxnSpPr>
        <p:spPr>
          <a:xfrm flipH="1">
            <a:off x="2992090" y="3213927"/>
            <a:ext cx="592467" cy="235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e 179"/>
          <p:cNvGrpSpPr/>
          <p:nvPr/>
        </p:nvGrpSpPr>
        <p:grpSpPr>
          <a:xfrm>
            <a:off x="3122823" y="2916233"/>
            <a:ext cx="432048" cy="584775"/>
            <a:chOff x="3203848" y="1475070"/>
            <a:chExt cx="432048" cy="584775"/>
          </a:xfrm>
        </p:grpSpPr>
        <p:sp>
          <p:nvSpPr>
            <p:cNvPr id="136" name="CasellaDiTesto 58"/>
            <p:cNvSpPr txBox="1"/>
            <p:nvPr/>
          </p:nvSpPr>
          <p:spPr>
            <a:xfrm>
              <a:off x="3203848" y="1475070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137" name="CasellaDiTesto 59"/>
            <p:cNvSpPr txBox="1"/>
            <p:nvPr/>
          </p:nvSpPr>
          <p:spPr>
            <a:xfrm>
              <a:off x="3385506" y="156359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1</a:t>
              </a:r>
              <a:endParaRPr lang="it-IT" sz="1000" b="1" dirty="0"/>
            </a:p>
          </p:txBody>
        </p:sp>
      </p:grpSp>
      <p:sp>
        <p:nvSpPr>
          <p:cNvPr id="138" name="CasellaDiTesto 63"/>
          <p:cNvSpPr txBox="1"/>
          <p:nvPr/>
        </p:nvSpPr>
        <p:spPr>
          <a:xfrm>
            <a:off x="3119408" y="3347700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edge</a:t>
            </a:r>
            <a:endParaRPr lang="it-IT" dirty="0"/>
          </a:p>
        </p:txBody>
      </p:sp>
      <p:grpSp>
        <p:nvGrpSpPr>
          <p:cNvPr id="140" name="Gruppo 32"/>
          <p:cNvGrpSpPr/>
          <p:nvPr/>
        </p:nvGrpSpPr>
        <p:grpSpPr>
          <a:xfrm>
            <a:off x="2410316" y="3031342"/>
            <a:ext cx="653933" cy="584775"/>
            <a:chOff x="7479381" y="3821689"/>
            <a:chExt cx="653933" cy="584775"/>
          </a:xfrm>
        </p:grpSpPr>
        <p:sp>
          <p:nvSpPr>
            <p:cNvPr id="143" name="CasellaDiTesto 37"/>
            <p:cNvSpPr txBox="1"/>
            <p:nvPr/>
          </p:nvSpPr>
          <p:spPr>
            <a:xfrm>
              <a:off x="7479381" y="3821689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144" name="CasellaDiTesto 38"/>
            <p:cNvSpPr txBox="1"/>
            <p:nvPr/>
          </p:nvSpPr>
          <p:spPr>
            <a:xfrm>
              <a:off x="7624841" y="3931315"/>
              <a:ext cx="5084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 1new</a:t>
              </a:r>
              <a:endParaRPr lang="it-IT" sz="1000" b="1" dirty="0"/>
            </a:p>
          </p:txBody>
        </p:sp>
      </p:grpSp>
      <p:sp>
        <p:nvSpPr>
          <p:cNvPr id="141" name="Ovale 41"/>
          <p:cNvSpPr/>
          <p:nvPr/>
        </p:nvSpPr>
        <p:spPr>
          <a:xfrm>
            <a:off x="2908261" y="3334679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Ovale 31"/>
          <p:cNvSpPr/>
          <p:nvPr/>
        </p:nvSpPr>
        <p:spPr>
          <a:xfrm>
            <a:off x="3478464" y="3118655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oupe 4"/>
          <p:cNvGrpSpPr/>
          <p:nvPr/>
        </p:nvGrpSpPr>
        <p:grpSpPr>
          <a:xfrm>
            <a:off x="6822488" y="4274558"/>
            <a:ext cx="1440000" cy="424916"/>
            <a:chOff x="6822488" y="4300559"/>
            <a:chExt cx="1440000" cy="424916"/>
          </a:xfrm>
        </p:grpSpPr>
        <p:sp>
          <p:nvSpPr>
            <p:cNvPr id="152" name="133 Rectángulo"/>
            <p:cNvSpPr/>
            <p:nvPr/>
          </p:nvSpPr>
          <p:spPr>
            <a:xfrm>
              <a:off x="6822488" y="4436389"/>
              <a:ext cx="1440000" cy="2890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Link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endPara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3" name="99 Conector recto de flecha"/>
            <p:cNvCxnSpPr/>
            <p:nvPr/>
          </p:nvCxnSpPr>
          <p:spPr>
            <a:xfrm>
              <a:off x="7542488" y="4300559"/>
              <a:ext cx="0" cy="13583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e 156"/>
          <p:cNvGrpSpPr/>
          <p:nvPr/>
        </p:nvGrpSpPr>
        <p:grpSpPr>
          <a:xfrm>
            <a:off x="6120488" y="4713837"/>
            <a:ext cx="2844000" cy="469781"/>
            <a:chOff x="6120488" y="4258278"/>
            <a:chExt cx="2844000" cy="469781"/>
          </a:xfrm>
        </p:grpSpPr>
        <p:sp>
          <p:nvSpPr>
            <p:cNvPr id="158" name="138 Rectángulo"/>
            <p:cNvSpPr/>
            <p:nvPr/>
          </p:nvSpPr>
          <p:spPr>
            <a:xfrm>
              <a:off x="6120488" y="4402837"/>
              <a:ext cx="2844000" cy="3252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w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-w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1new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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9" name="97 Conector recto de flecha"/>
            <p:cNvCxnSpPr/>
            <p:nvPr/>
          </p:nvCxnSpPr>
          <p:spPr>
            <a:xfrm>
              <a:off x="7542488" y="4258278"/>
              <a:ext cx="0" cy="144559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2404873" y="2630052"/>
            <a:ext cx="1802515" cy="1411596"/>
            <a:chOff x="2404873" y="2630052"/>
            <a:chExt cx="1802515" cy="1411596"/>
          </a:xfrm>
        </p:grpSpPr>
        <p:sp>
          <p:nvSpPr>
            <p:cNvPr id="4" name="Ellipse 3"/>
            <p:cNvSpPr/>
            <p:nvPr/>
          </p:nvSpPr>
          <p:spPr>
            <a:xfrm>
              <a:off x="2404873" y="2852928"/>
              <a:ext cx="1202436" cy="11887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3004952" y="2630052"/>
              <a:ext cx="1202436" cy="1188720"/>
            </a:xfrm>
            <a:prstGeom prst="ellips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750356" y="5152975"/>
            <a:ext cx="1584264" cy="505902"/>
            <a:chOff x="6750356" y="5152975"/>
            <a:chExt cx="1584264" cy="505902"/>
          </a:xfrm>
        </p:grpSpPr>
        <p:sp>
          <p:nvSpPr>
            <p:cNvPr id="66" name="95 Rectángulo"/>
            <p:cNvSpPr/>
            <p:nvPr/>
          </p:nvSpPr>
          <p:spPr>
            <a:xfrm>
              <a:off x="6750356" y="5297519"/>
              <a:ext cx="1584264" cy="36135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Triangulate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r>
                <a:rPr lang="en-US" sz="1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en-US" sz="1400" baseline="-4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endPara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7" name="102 Conector recto de flecha"/>
            <p:cNvCxnSpPr>
              <a:endCxn id="66" idx="0"/>
            </p:cNvCxnSpPr>
            <p:nvPr/>
          </p:nvCxnSpPr>
          <p:spPr>
            <a:xfrm>
              <a:off x="7537937" y="5152975"/>
              <a:ext cx="4551" cy="14454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CasellaDiTesto 41"/>
          <p:cNvSpPr txBox="1"/>
          <p:nvPr/>
        </p:nvSpPr>
        <p:spPr>
          <a:xfrm>
            <a:off x="-36512" y="622429"/>
            <a:ext cx="287771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projection with extrapolation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0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127 Rectángulo"/>
          <p:cNvSpPr/>
          <p:nvPr/>
        </p:nvSpPr>
        <p:spPr>
          <a:xfrm>
            <a:off x="6354488" y="3933056"/>
            <a:ext cx="2376000" cy="3252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doubling (w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using HCL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Rettangolo 23"/>
          <p:cNvSpPr/>
          <p:nvPr/>
        </p:nvSpPr>
        <p:spPr>
          <a:xfrm>
            <a:off x="2987824" y="4509120"/>
            <a:ext cx="5328592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4" name="Rettangolo 24"/>
          <p:cNvSpPr/>
          <p:nvPr/>
        </p:nvSpPr>
        <p:spPr>
          <a:xfrm>
            <a:off x="971600" y="2074539"/>
            <a:ext cx="5328592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5" name="Connettore 1 36"/>
          <p:cNvCxnSpPr>
            <a:endCxn id="121" idx="4"/>
          </p:cNvCxnSpPr>
          <p:nvPr/>
        </p:nvCxnSpPr>
        <p:spPr>
          <a:xfrm>
            <a:off x="3595581" y="3284984"/>
            <a:ext cx="972667" cy="2209935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e 4"/>
          <p:cNvSpPr/>
          <p:nvPr/>
        </p:nvSpPr>
        <p:spPr>
          <a:xfrm>
            <a:off x="4191711" y="594928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Ovale 5"/>
          <p:cNvSpPr/>
          <p:nvPr/>
        </p:nvSpPr>
        <p:spPr>
          <a:xfrm>
            <a:off x="5612364" y="5926967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Ovale 6"/>
          <p:cNvSpPr/>
          <p:nvPr/>
        </p:nvSpPr>
        <p:spPr>
          <a:xfrm>
            <a:off x="3419872" y="606104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Ovale 7"/>
          <p:cNvSpPr/>
          <p:nvPr/>
        </p:nvSpPr>
        <p:spPr>
          <a:xfrm>
            <a:off x="7452320" y="57730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0" name="Connettore 1 9"/>
          <p:cNvCxnSpPr>
            <a:stCxn id="121" idx="5"/>
            <a:endCxn id="107" idx="5"/>
          </p:cNvCxnSpPr>
          <p:nvPr/>
        </p:nvCxnSpPr>
        <p:spPr>
          <a:xfrm>
            <a:off x="4644624" y="5463283"/>
            <a:ext cx="1152128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sellaDiTesto 19"/>
          <p:cNvSpPr txBox="1"/>
          <p:nvPr/>
        </p:nvSpPr>
        <p:spPr>
          <a:xfrm>
            <a:off x="4100196" y="520688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w</a:t>
            </a:r>
            <a:endParaRPr lang="it-IT" b="1" dirty="0"/>
          </a:p>
        </p:txBody>
      </p:sp>
      <p:sp>
        <p:nvSpPr>
          <p:cNvPr id="112" name="CasellaDiTesto 20"/>
          <p:cNvSpPr txBox="1"/>
          <p:nvPr/>
        </p:nvSpPr>
        <p:spPr>
          <a:xfrm>
            <a:off x="5796136" y="59492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</a:t>
            </a:r>
            <a:endParaRPr lang="it-IT" b="1" dirty="0"/>
          </a:p>
        </p:txBody>
      </p:sp>
      <p:grpSp>
        <p:nvGrpSpPr>
          <p:cNvPr id="114" name="Gruppo 27"/>
          <p:cNvGrpSpPr/>
          <p:nvPr/>
        </p:nvGrpSpPr>
        <p:grpSpPr>
          <a:xfrm>
            <a:off x="7768857" y="6237312"/>
            <a:ext cx="619567" cy="646331"/>
            <a:chOff x="7624841" y="4005064"/>
            <a:chExt cx="619567" cy="646331"/>
          </a:xfrm>
        </p:grpSpPr>
        <p:sp>
          <p:nvSpPr>
            <p:cNvPr id="115" name="CasellaDiTesto 25"/>
            <p:cNvSpPr txBox="1"/>
            <p:nvPr/>
          </p:nvSpPr>
          <p:spPr>
            <a:xfrm>
              <a:off x="7624841" y="4005064"/>
              <a:ext cx="559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&lt;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116" name="CasellaDiTesto 26"/>
            <p:cNvSpPr txBox="1"/>
            <p:nvPr/>
          </p:nvSpPr>
          <p:spPr>
            <a:xfrm>
              <a:off x="7994018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</p:grpSp>
      <p:grpSp>
        <p:nvGrpSpPr>
          <p:cNvPr id="117" name="Gruppo 28"/>
          <p:cNvGrpSpPr/>
          <p:nvPr/>
        </p:nvGrpSpPr>
        <p:grpSpPr>
          <a:xfrm>
            <a:off x="899592" y="3790781"/>
            <a:ext cx="748655" cy="646331"/>
            <a:chOff x="7624841" y="4005064"/>
            <a:chExt cx="748655" cy="646331"/>
          </a:xfrm>
        </p:grpSpPr>
        <p:sp>
          <p:nvSpPr>
            <p:cNvPr id="118" name="CasellaDiTesto 29"/>
            <p:cNvSpPr txBox="1"/>
            <p:nvPr/>
          </p:nvSpPr>
          <p:spPr>
            <a:xfrm>
              <a:off x="7624841" y="4005064"/>
              <a:ext cx="6751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&gt;=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119" name="CasellaDiTesto 30"/>
            <p:cNvSpPr txBox="1"/>
            <p:nvPr/>
          </p:nvSpPr>
          <p:spPr>
            <a:xfrm>
              <a:off x="8123106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</p:grpSp>
      <p:sp>
        <p:nvSpPr>
          <p:cNvPr id="120" name="Ovale 21"/>
          <p:cNvSpPr/>
          <p:nvPr/>
        </p:nvSpPr>
        <p:spPr>
          <a:xfrm>
            <a:off x="3491880" y="3140968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Ovale 3"/>
          <p:cNvSpPr/>
          <p:nvPr/>
        </p:nvSpPr>
        <p:spPr>
          <a:xfrm>
            <a:off x="4460236" y="527889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3" name="Connettore 1 48"/>
          <p:cNvCxnSpPr>
            <a:stCxn id="121" idx="3"/>
          </p:cNvCxnSpPr>
          <p:nvPr/>
        </p:nvCxnSpPr>
        <p:spPr>
          <a:xfrm flipH="1">
            <a:off x="4283968" y="5463283"/>
            <a:ext cx="207904" cy="6300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sellaDiTesto 54"/>
          <p:cNvSpPr txBox="1"/>
          <p:nvPr/>
        </p:nvSpPr>
        <p:spPr>
          <a:xfrm>
            <a:off x="3860139" y="3501008"/>
            <a:ext cx="78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bridge</a:t>
            </a:r>
            <a:endParaRPr lang="it-IT" dirty="0"/>
          </a:p>
        </p:txBody>
      </p:sp>
      <p:sp>
        <p:nvSpPr>
          <p:cNvPr id="128" name="CasellaDiTesto 55"/>
          <p:cNvSpPr txBox="1"/>
          <p:nvPr/>
        </p:nvSpPr>
        <p:spPr>
          <a:xfrm>
            <a:off x="5076056" y="5435932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edge</a:t>
            </a:r>
            <a:endParaRPr lang="it-IT" dirty="0"/>
          </a:p>
        </p:txBody>
      </p:sp>
      <p:cxnSp>
        <p:nvCxnSpPr>
          <p:cNvPr id="134" name="Connettore 1 42"/>
          <p:cNvCxnSpPr/>
          <p:nvPr/>
        </p:nvCxnSpPr>
        <p:spPr>
          <a:xfrm flipH="1">
            <a:off x="2992090" y="3213927"/>
            <a:ext cx="592467" cy="235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e 179"/>
          <p:cNvGrpSpPr/>
          <p:nvPr/>
        </p:nvGrpSpPr>
        <p:grpSpPr>
          <a:xfrm>
            <a:off x="3122823" y="2916233"/>
            <a:ext cx="432048" cy="584775"/>
            <a:chOff x="3203848" y="1475070"/>
            <a:chExt cx="432048" cy="584775"/>
          </a:xfrm>
        </p:grpSpPr>
        <p:sp>
          <p:nvSpPr>
            <p:cNvPr id="136" name="CasellaDiTesto 58"/>
            <p:cNvSpPr txBox="1"/>
            <p:nvPr/>
          </p:nvSpPr>
          <p:spPr>
            <a:xfrm>
              <a:off x="3203848" y="1475070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137" name="CasellaDiTesto 59"/>
            <p:cNvSpPr txBox="1"/>
            <p:nvPr/>
          </p:nvSpPr>
          <p:spPr>
            <a:xfrm>
              <a:off x="3385506" y="156359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1</a:t>
              </a:r>
              <a:endParaRPr lang="it-IT" sz="1000" b="1" dirty="0"/>
            </a:p>
          </p:txBody>
        </p:sp>
      </p:grpSp>
      <p:sp>
        <p:nvSpPr>
          <p:cNvPr id="138" name="CasellaDiTesto 63"/>
          <p:cNvSpPr txBox="1"/>
          <p:nvPr/>
        </p:nvSpPr>
        <p:spPr>
          <a:xfrm>
            <a:off x="3119408" y="3347700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edge</a:t>
            </a:r>
            <a:endParaRPr lang="it-IT" dirty="0"/>
          </a:p>
        </p:txBody>
      </p:sp>
      <p:grpSp>
        <p:nvGrpSpPr>
          <p:cNvPr id="140" name="Gruppo 32"/>
          <p:cNvGrpSpPr/>
          <p:nvPr/>
        </p:nvGrpSpPr>
        <p:grpSpPr>
          <a:xfrm>
            <a:off x="2410316" y="3031342"/>
            <a:ext cx="653933" cy="584775"/>
            <a:chOff x="7479381" y="3821689"/>
            <a:chExt cx="653933" cy="584775"/>
          </a:xfrm>
        </p:grpSpPr>
        <p:sp>
          <p:nvSpPr>
            <p:cNvPr id="143" name="CasellaDiTesto 37"/>
            <p:cNvSpPr txBox="1"/>
            <p:nvPr/>
          </p:nvSpPr>
          <p:spPr>
            <a:xfrm>
              <a:off x="7479381" y="3821689"/>
              <a:ext cx="348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144" name="CasellaDiTesto 38"/>
            <p:cNvSpPr txBox="1"/>
            <p:nvPr/>
          </p:nvSpPr>
          <p:spPr>
            <a:xfrm>
              <a:off x="7624841" y="3931315"/>
              <a:ext cx="5084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 1new</a:t>
              </a:r>
              <a:endParaRPr lang="it-IT" sz="1000" b="1" dirty="0"/>
            </a:p>
          </p:txBody>
        </p:sp>
      </p:grpSp>
      <p:sp>
        <p:nvSpPr>
          <p:cNvPr id="141" name="Ovale 41"/>
          <p:cNvSpPr/>
          <p:nvPr/>
        </p:nvSpPr>
        <p:spPr>
          <a:xfrm>
            <a:off x="2908261" y="3334679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Ovale 31"/>
          <p:cNvSpPr/>
          <p:nvPr/>
        </p:nvSpPr>
        <p:spPr>
          <a:xfrm>
            <a:off x="3478464" y="3118655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oupe 4"/>
          <p:cNvGrpSpPr/>
          <p:nvPr/>
        </p:nvGrpSpPr>
        <p:grpSpPr>
          <a:xfrm>
            <a:off x="6822488" y="4274558"/>
            <a:ext cx="1440000" cy="424916"/>
            <a:chOff x="6822488" y="4300559"/>
            <a:chExt cx="1440000" cy="424916"/>
          </a:xfrm>
        </p:grpSpPr>
        <p:sp>
          <p:nvSpPr>
            <p:cNvPr id="152" name="133 Rectángulo"/>
            <p:cNvSpPr/>
            <p:nvPr/>
          </p:nvSpPr>
          <p:spPr>
            <a:xfrm>
              <a:off x="6822488" y="4436389"/>
              <a:ext cx="1440000" cy="2890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Link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endPara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3" name="99 Conector recto de flecha"/>
            <p:cNvCxnSpPr/>
            <p:nvPr/>
          </p:nvCxnSpPr>
          <p:spPr>
            <a:xfrm>
              <a:off x="7542488" y="4300559"/>
              <a:ext cx="0" cy="13583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e 156"/>
          <p:cNvGrpSpPr/>
          <p:nvPr/>
        </p:nvGrpSpPr>
        <p:grpSpPr>
          <a:xfrm>
            <a:off x="6120488" y="4713837"/>
            <a:ext cx="2844000" cy="469781"/>
            <a:chOff x="6120488" y="4258278"/>
            <a:chExt cx="2844000" cy="469781"/>
          </a:xfrm>
        </p:grpSpPr>
        <p:sp>
          <p:nvSpPr>
            <p:cNvPr id="158" name="138 Rectángulo"/>
            <p:cNvSpPr/>
            <p:nvPr/>
          </p:nvSpPr>
          <p:spPr>
            <a:xfrm>
              <a:off x="6120488" y="4402837"/>
              <a:ext cx="2844000" cy="3252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w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-w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1new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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9" name="97 Conector recto de flecha"/>
            <p:cNvCxnSpPr/>
            <p:nvPr/>
          </p:nvCxnSpPr>
          <p:spPr>
            <a:xfrm>
              <a:off x="7542488" y="4258278"/>
              <a:ext cx="0" cy="144559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6750356" y="5152975"/>
            <a:ext cx="1584264" cy="505902"/>
            <a:chOff x="6750356" y="5152975"/>
            <a:chExt cx="1584264" cy="505902"/>
          </a:xfrm>
        </p:grpSpPr>
        <p:sp>
          <p:nvSpPr>
            <p:cNvPr id="66" name="95 Rectángulo"/>
            <p:cNvSpPr/>
            <p:nvPr/>
          </p:nvSpPr>
          <p:spPr>
            <a:xfrm>
              <a:off x="6750356" y="5297519"/>
              <a:ext cx="1584264" cy="36135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Triangulate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r>
                <a:rPr lang="en-US" sz="1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en-US" sz="1400" baseline="-4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endPara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7" name="102 Conector recto de flecha"/>
            <p:cNvCxnSpPr>
              <a:endCxn id="66" idx="0"/>
            </p:cNvCxnSpPr>
            <p:nvPr/>
          </p:nvCxnSpPr>
          <p:spPr>
            <a:xfrm>
              <a:off x="7537937" y="5152975"/>
              <a:ext cx="4551" cy="14454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CasellaDiTesto 41"/>
          <p:cNvSpPr txBox="1"/>
          <p:nvPr/>
        </p:nvSpPr>
        <p:spPr>
          <a:xfrm>
            <a:off x="-36512" y="622429"/>
            <a:ext cx="287771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projection with extrapolation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347824" y="2068940"/>
            <a:ext cx="1856024" cy="928012"/>
            <a:chOff x="1347824" y="2068940"/>
            <a:chExt cx="1856024" cy="928012"/>
          </a:xfrm>
        </p:grpSpPr>
        <p:grpSp>
          <p:nvGrpSpPr>
            <p:cNvPr id="52" name="Gruppo 93"/>
            <p:cNvGrpSpPr/>
            <p:nvPr/>
          </p:nvGrpSpPr>
          <p:grpSpPr>
            <a:xfrm>
              <a:off x="1347824" y="2068940"/>
              <a:ext cx="1656184" cy="811252"/>
              <a:chOff x="1691680" y="2401724"/>
              <a:chExt cx="1656184" cy="811252"/>
            </a:xfrm>
          </p:grpSpPr>
          <p:sp>
            <p:nvSpPr>
              <p:cNvPr id="53" name="CasellaDiTesto 87"/>
              <p:cNvSpPr txBox="1"/>
              <p:nvPr/>
            </p:nvSpPr>
            <p:spPr>
              <a:xfrm>
                <a:off x="1691680" y="2401724"/>
                <a:ext cx="1368152" cy="52322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err="1" smtClean="0"/>
                  <a:t>farthest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from</a:t>
                </a:r>
                <a:r>
                  <a:rPr lang="it-IT" sz="1400" dirty="0" smtClean="0"/>
                  <a:t> the </a:t>
                </a:r>
                <a:r>
                  <a:rPr lang="it-IT" sz="1400" dirty="0" err="1" smtClean="0"/>
                  <a:t>third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winner</a:t>
                </a:r>
                <a:endParaRPr lang="it-IT" sz="1400" dirty="0"/>
              </a:p>
            </p:txBody>
          </p:sp>
          <p:cxnSp>
            <p:nvCxnSpPr>
              <p:cNvPr id="54" name="Connettore 2 88"/>
              <p:cNvCxnSpPr>
                <a:stCxn id="53" idx="2"/>
              </p:cNvCxnSpPr>
              <p:nvPr/>
            </p:nvCxnSpPr>
            <p:spPr>
              <a:xfrm>
                <a:off x="2375756" y="2924944"/>
                <a:ext cx="972108" cy="28803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Ovale 21"/>
            <p:cNvSpPr/>
            <p:nvPr/>
          </p:nvSpPr>
          <p:spPr>
            <a:xfrm>
              <a:off x="3059832" y="2852936"/>
              <a:ext cx="144016" cy="14401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694488" y="2726303"/>
            <a:ext cx="1381568" cy="482317"/>
            <a:chOff x="3694488" y="2726303"/>
            <a:chExt cx="1381568" cy="482317"/>
          </a:xfrm>
        </p:grpSpPr>
        <p:sp>
          <p:nvSpPr>
            <p:cNvPr id="59" name="CasellaDiTesto 71"/>
            <p:cNvSpPr txBox="1"/>
            <p:nvPr/>
          </p:nvSpPr>
          <p:spPr>
            <a:xfrm>
              <a:off x="4139952" y="2726303"/>
              <a:ext cx="936104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FIXED</a:t>
              </a:r>
              <a:endParaRPr lang="it-IT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" name="Connettore 2 75"/>
            <p:cNvCxnSpPr/>
            <p:nvPr/>
          </p:nvCxnSpPr>
          <p:spPr>
            <a:xfrm flipH="1">
              <a:off x="3694488" y="3031342"/>
              <a:ext cx="456758" cy="17727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6255732" y="5658877"/>
            <a:ext cx="2573512" cy="938475"/>
            <a:chOff x="6255732" y="5658877"/>
            <a:chExt cx="2573512" cy="938475"/>
          </a:xfrm>
        </p:grpSpPr>
        <p:sp>
          <p:nvSpPr>
            <p:cNvPr id="62" name="92 Proceso"/>
            <p:cNvSpPr/>
            <p:nvPr/>
          </p:nvSpPr>
          <p:spPr>
            <a:xfrm>
              <a:off x="6255732" y="5803419"/>
              <a:ext cx="2573512" cy="793933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 y</a:t>
              </a:r>
              <a:r>
                <a:rPr lang="en-US" sz="1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en-US" sz="1400" baseline="-4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y</a:t>
              </a:r>
              <a:r>
                <a:rPr lang="en-US" sz="1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en-US" sz="1400" baseline="-4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</a:p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adjust y</a:t>
              </a:r>
              <a:r>
                <a:rPr lang="en-US" sz="1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en-US" sz="1400" baseline="-4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r>
                <a:rPr lang="en-US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according to  CCA gradient flow for one iteration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4" name="104 Conector recto de flecha"/>
            <p:cNvCxnSpPr/>
            <p:nvPr/>
          </p:nvCxnSpPr>
          <p:spPr>
            <a:xfrm>
              <a:off x="7542488" y="5658877"/>
              <a:ext cx="0" cy="144542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4681516" y="4835783"/>
            <a:ext cx="1381568" cy="482317"/>
            <a:chOff x="3694488" y="2726303"/>
            <a:chExt cx="1381568" cy="482317"/>
          </a:xfrm>
        </p:grpSpPr>
        <p:sp>
          <p:nvSpPr>
            <p:cNvPr id="69" name="CasellaDiTesto 71"/>
            <p:cNvSpPr txBox="1"/>
            <p:nvPr/>
          </p:nvSpPr>
          <p:spPr>
            <a:xfrm>
              <a:off x="4139952" y="2726303"/>
              <a:ext cx="936104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FIXED</a:t>
              </a:r>
              <a:endParaRPr lang="it-IT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0" name="Connettore 2 75"/>
            <p:cNvCxnSpPr/>
            <p:nvPr/>
          </p:nvCxnSpPr>
          <p:spPr>
            <a:xfrm flipH="1">
              <a:off x="3694488" y="3031342"/>
              <a:ext cx="456758" cy="17727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9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127 Rectángulo"/>
          <p:cNvSpPr/>
          <p:nvPr/>
        </p:nvSpPr>
        <p:spPr>
          <a:xfrm>
            <a:off x="6354488" y="3933056"/>
            <a:ext cx="2376000" cy="3252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doubling (w</a:t>
            </a:r>
            <a:r>
              <a:rPr lang="it-IT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using HCL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Gruppo 27"/>
          <p:cNvGrpSpPr/>
          <p:nvPr/>
        </p:nvGrpSpPr>
        <p:grpSpPr>
          <a:xfrm>
            <a:off x="7768857" y="6237312"/>
            <a:ext cx="619567" cy="646331"/>
            <a:chOff x="7624841" y="4005064"/>
            <a:chExt cx="619567" cy="646331"/>
          </a:xfrm>
        </p:grpSpPr>
        <p:sp>
          <p:nvSpPr>
            <p:cNvPr id="115" name="CasellaDiTesto 25"/>
            <p:cNvSpPr txBox="1"/>
            <p:nvPr/>
          </p:nvSpPr>
          <p:spPr>
            <a:xfrm>
              <a:off x="7624841" y="4005064"/>
              <a:ext cx="559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&lt;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116" name="CasellaDiTesto 26"/>
            <p:cNvSpPr txBox="1"/>
            <p:nvPr/>
          </p:nvSpPr>
          <p:spPr>
            <a:xfrm>
              <a:off x="7994018" y="41490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822488" y="4274558"/>
            <a:ext cx="1440000" cy="424916"/>
            <a:chOff x="6822488" y="4300559"/>
            <a:chExt cx="1440000" cy="424916"/>
          </a:xfrm>
        </p:grpSpPr>
        <p:sp>
          <p:nvSpPr>
            <p:cNvPr id="152" name="133 Rectángulo"/>
            <p:cNvSpPr/>
            <p:nvPr/>
          </p:nvSpPr>
          <p:spPr>
            <a:xfrm>
              <a:off x="6822488" y="4436389"/>
              <a:ext cx="1440000" cy="2890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Link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endPara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3" name="99 Conector recto de flecha"/>
            <p:cNvCxnSpPr/>
            <p:nvPr/>
          </p:nvCxnSpPr>
          <p:spPr>
            <a:xfrm>
              <a:off x="7542488" y="4300559"/>
              <a:ext cx="0" cy="13583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e 156"/>
          <p:cNvGrpSpPr/>
          <p:nvPr/>
        </p:nvGrpSpPr>
        <p:grpSpPr>
          <a:xfrm>
            <a:off x="6120488" y="4713837"/>
            <a:ext cx="2844000" cy="469781"/>
            <a:chOff x="6120488" y="4258278"/>
            <a:chExt cx="2844000" cy="469781"/>
          </a:xfrm>
        </p:grpSpPr>
        <p:sp>
          <p:nvSpPr>
            <p:cNvPr id="158" name="138 Rectángulo"/>
            <p:cNvSpPr/>
            <p:nvPr/>
          </p:nvSpPr>
          <p:spPr>
            <a:xfrm>
              <a:off x="6120488" y="4402837"/>
              <a:ext cx="2844000" cy="3252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w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-w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1new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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9" name="97 Conector recto de flecha"/>
            <p:cNvCxnSpPr/>
            <p:nvPr/>
          </p:nvCxnSpPr>
          <p:spPr>
            <a:xfrm>
              <a:off x="7542488" y="4258278"/>
              <a:ext cx="0" cy="144559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6750356" y="5152975"/>
            <a:ext cx="1584264" cy="505902"/>
            <a:chOff x="6750356" y="5152975"/>
            <a:chExt cx="1584264" cy="505902"/>
          </a:xfrm>
        </p:grpSpPr>
        <p:sp>
          <p:nvSpPr>
            <p:cNvPr id="66" name="95 Rectángulo"/>
            <p:cNvSpPr/>
            <p:nvPr/>
          </p:nvSpPr>
          <p:spPr>
            <a:xfrm>
              <a:off x="6750356" y="5297519"/>
              <a:ext cx="1584264" cy="36135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Triangulate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r>
                <a:rPr lang="en-US" sz="1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en-US" sz="1400" baseline="-4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endPara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7" name="102 Conector recto de flecha"/>
            <p:cNvCxnSpPr>
              <a:endCxn id="66" idx="0"/>
            </p:cNvCxnSpPr>
            <p:nvPr/>
          </p:nvCxnSpPr>
          <p:spPr>
            <a:xfrm>
              <a:off x="7537937" y="5152975"/>
              <a:ext cx="4551" cy="14454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6255732" y="5658877"/>
            <a:ext cx="2573512" cy="938475"/>
            <a:chOff x="6255732" y="5658877"/>
            <a:chExt cx="2573512" cy="938475"/>
          </a:xfrm>
        </p:grpSpPr>
        <p:sp>
          <p:nvSpPr>
            <p:cNvPr id="62" name="92 Proceso"/>
            <p:cNvSpPr/>
            <p:nvPr/>
          </p:nvSpPr>
          <p:spPr>
            <a:xfrm>
              <a:off x="6255732" y="5803419"/>
              <a:ext cx="2573512" cy="793933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 y</a:t>
              </a:r>
              <a:r>
                <a:rPr lang="en-US" sz="1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en-US" sz="1400" baseline="-4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y</a:t>
              </a:r>
              <a:r>
                <a:rPr lang="en-US" sz="1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en-US" sz="1400" baseline="-4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</a:p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adjust y</a:t>
              </a:r>
              <a:r>
                <a:rPr lang="en-US" sz="14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en-US" sz="1400" baseline="-4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1new</a:t>
              </a:r>
              <a:r>
                <a:rPr lang="en-US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according to  CCA gradient flow for one iteration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4" name="104 Conector recto de flecha"/>
            <p:cNvCxnSpPr/>
            <p:nvPr/>
          </p:nvCxnSpPr>
          <p:spPr>
            <a:xfrm>
              <a:off x="7542488" y="5658877"/>
              <a:ext cx="0" cy="144542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e 130"/>
          <p:cNvGrpSpPr/>
          <p:nvPr/>
        </p:nvGrpSpPr>
        <p:grpSpPr>
          <a:xfrm>
            <a:off x="3527192" y="1141023"/>
            <a:ext cx="2728540" cy="5059364"/>
            <a:chOff x="3527192" y="1141023"/>
            <a:chExt cx="2728540" cy="5059364"/>
          </a:xfrm>
        </p:grpSpPr>
        <p:sp>
          <p:nvSpPr>
            <p:cNvPr id="132" name="10 Datos"/>
            <p:cNvSpPr/>
            <p:nvPr/>
          </p:nvSpPr>
          <p:spPr>
            <a:xfrm>
              <a:off x="3527192" y="1141023"/>
              <a:ext cx="1836000" cy="180000"/>
            </a:xfrm>
            <a:prstGeom prst="flowChartInputOutpu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data 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3" name="159 Forma"/>
            <p:cNvCxnSpPr>
              <a:endCxn id="132" idx="5"/>
            </p:cNvCxnSpPr>
            <p:nvPr/>
          </p:nvCxnSpPr>
          <p:spPr>
            <a:xfrm rot="10800000">
              <a:off x="5179592" y="1231024"/>
              <a:ext cx="1076140" cy="496936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e 189"/>
          <p:cNvGrpSpPr/>
          <p:nvPr/>
        </p:nvGrpSpPr>
        <p:grpSpPr>
          <a:xfrm>
            <a:off x="72000" y="116632"/>
            <a:ext cx="6282488" cy="6372680"/>
            <a:chOff x="72000" y="116632"/>
            <a:chExt cx="6282488" cy="6372680"/>
          </a:xfrm>
        </p:grpSpPr>
        <p:sp>
          <p:nvSpPr>
            <p:cNvPr id="191" name="9 Redondear rectángulo de esquina diagonal"/>
            <p:cNvSpPr/>
            <p:nvPr/>
          </p:nvSpPr>
          <p:spPr>
            <a:xfrm>
              <a:off x="3203192" y="1465039"/>
              <a:ext cx="2484000" cy="648000"/>
            </a:xfrm>
            <a:prstGeom prst="round2Diag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 distances from existing neurons (candidate neurons)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" name="51 Proceso"/>
            <p:cNvSpPr/>
            <p:nvPr/>
          </p:nvSpPr>
          <p:spPr>
            <a:xfrm>
              <a:off x="3491192" y="2284335"/>
              <a:ext cx="1908000" cy="504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Sort distances from min to max, say d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,..,d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" name="3 Elipse"/>
            <p:cNvSpPr/>
            <p:nvPr/>
          </p:nvSpPr>
          <p:spPr>
            <a:xfrm>
              <a:off x="4013192" y="116632"/>
              <a:ext cx="864000" cy="18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4" name="6 Conector recto de flecha"/>
            <p:cNvCxnSpPr>
              <a:stCxn id="193" idx="4"/>
              <a:endCxn id="225" idx="0"/>
            </p:cNvCxnSpPr>
            <p:nvPr/>
          </p:nvCxnSpPr>
          <p:spPr>
            <a:xfrm>
              <a:off x="4445192" y="296632"/>
              <a:ext cx="0" cy="18004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8 Conector recto de flecha"/>
            <p:cNvCxnSpPr>
              <a:stCxn id="231" idx="4"/>
            </p:cNvCxnSpPr>
            <p:nvPr/>
          </p:nvCxnSpPr>
          <p:spPr>
            <a:xfrm>
              <a:off x="4445192" y="1321023"/>
              <a:ext cx="0" cy="144016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20 Decisión"/>
            <p:cNvSpPr/>
            <p:nvPr/>
          </p:nvSpPr>
          <p:spPr>
            <a:xfrm>
              <a:off x="3617192" y="2932335"/>
              <a:ext cx="1656000" cy="396000"/>
            </a:xfrm>
            <a:prstGeom prst="flowChartDecisi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&gt; d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" name="30 CuadroTexto"/>
            <p:cNvSpPr txBox="1"/>
            <p:nvPr/>
          </p:nvSpPr>
          <p:spPr>
            <a:xfrm>
              <a:off x="4500040" y="3284984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198" name="56 Conector recto de flecha"/>
            <p:cNvCxnSpPr/>
            <p:nvPr/>
          </p:nvCxnSpPr>
          <p:spPr>
            <a:xfrm>
              <a:off x="4445176" y="2113039"/>
              <a:ext cx="32" cy="171296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59 Conector recto de flecha"/>
            <p:cNvCxnSpPr/>
            <p:nvPr/>
          </p:nvCxnSpPr>
          <p:spPr>
            <a:xfrm>
              <a:off x="4444948" y="2788335"/>
              <a:ext cx="488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101 CuadroTexto"/>
            <p:cNvSpPr txBox="1"/>
            <p:nvPr/>
          </p:nvSpPr>
          <p:spPr>
            <a:xfrm>
              <a:off x="5220120" y="2852936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no</a:t>
              </a:r>
              <a:endParaRPr lang="it-IT" sz="1400" dirty="0"/>
            </a:p>
          </p:txBody>
        </p:sp>
        <p:cxnSp>
          <p:nvCxnSpPr>
            <p:cNvPr id="201" name="162 Conector recto de flecha"/>
            <p:cNvCxnSpPr/>
            <p:nvPr/>
          </p:nvCxnSpPr>
          <p:spPr>
            <a:xfrm>
              <a:off x="4445048" y="3328335"/>
              <a:ext cx="288" cy="17267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184 Decisión"/>
            <p:cNvSpPr/>
            <p:nvPr/>
          </p:nvSpPr>
          <p:spPr>
            <a:xfrm>
              <a:off x="3311192" y="3501008"/>
              <a:ext cx="2268000" cy="1296000"/>
            </a:xfrm>
            <a:prstGeom prst="flowChartDecisi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 the connection w</a:t>
              </a:r>
              <a:r>
                <a:rPr lang="it-IT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 </a:t>
              </a:r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</a:p>
            <a:p>
              <a:pPr algn="ctr"/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bridge?</a:t>
              </a:r>
            </a:p>
          </p:txBody>
        </p:sp>
        <p:sp>
          <p:nvSpPr>
            <p:cNvPr id="203" name="187 Rectángulo"/>
            <p:cNvSpPr/>
            <p:nvPr/>
          </p:nvSpPr>
          <p:spPr>
            <a:xfrm>
              <a:off x="3383192" y="6237312"/>
              <a:ext cx="2124000" cy="25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Turn the bridge into a link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4" name="189 Conector recto de flecha"/>
            <p:cNvCxnSpPr/>
            <p:nvPr/>
          </p:nvCxnSpPr>
          <p:spPr>
            <a:xfrm>
              <a:off x="4445192" y="4797008"/>
              <a:ext cx="0" cy="21616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191 CuadroTexto"/>
            <p:cNvSpPr txBox="1"/>
            <p:nvPr/>
          </p:nvSpPr>
          <p:spPr>
            <a:xfrm>
              <a:off x="4500040" y="4705399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sp>
          <p:nvSpPr>
            <p:cNvPr id="206" name="192 CuadroTexto"/>
            <p:cNvSpPr txBox="1"/>
            <p:nvPr/>
          </p:nvSpPr>
          <p:spPr>
            <a:xfrm>
              <a:off x="2912966" y="3870535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no</a:t>
              </a:r>
              <a:endParaRPr lang="it-IT" sz="1400" dirty="0"/>
            </a:p>
          </p:txBody>
        </p:sp>
        <p:sp>
          <p:nvSpPr>
            <p:cNvPr id="207" name="25 Proceso"/>
            <p:cNvSpPr/>
            <p:nvPr/>
          </p:nvSpPr>
          <p:spPr>
            <a:xfrm>
              <a:off x="296900" y="449760"/>
              <a:ext cx="2304000" cy="43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CHL: first and second winner linking (if not already linked)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" name="36 Proceso"/>
            <p:cNvSpPr/>
            <p:nvPr/>
          </p:nvSpPr>
          <p:spPr>
            <a:xfrm>
              <a:off x="72000" y="1035128"/>
              <a:ext cx="2753800" cy="468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Increment first winner neighbor edge ages by one (neuron pruning)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" name="37 Proceso"/>
            <p:cNvSpPr/>
            <p:nvPr/>
          </p:nvSpPr>
          <p:spPr>
            <a:xfrm>
              <a:off x="332900" y="1647128"/>
              <a:ext cx="2232000" cy="396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 the edge age between first and second winner to 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38 Proceso"/>
            <p:cNvSpPr/>
            <p:nvPr/>
          </p:nvSpPr>
          <p:spPr>
            <a:xfrm>
              <a:off x="116900" y="2187128"/>
              <a:ext cx="2664000" cy="25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SCL on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its linked neighbors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1" name="39 Proceso"/>
            <p:cNvSpPr/>
            <p:nvPr/>
          </p:nvSpPr>
          <p:spPr>
            <a:xfrm>
              <a:off x="602900" y="2601128"/>
              <a:ext cx="1692000" cy="324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2" name="72 Conector recto de flecha"/>
            <p:cNvCxnSpPr>
              <a:stCxn id="209" idx="2"/>
              <a:endCxn id="210" idx="0"/>
            </p:cNvCxnSpPr>
            <p:nvPr/>
          </p:nvCxnSpPr>
          <p:spPr>
            <a:xfrm>
              <a:off x="1448900" y="204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7 Conector recto de flecha"/>
            <p:cNvCxnSpPr>
              <a:stCxn id="211" idx="2"/>
              <a:endCxn id="214" idx="0"/>
            </p:cNvCxnSpPr>
            <p:nvPr/>
          </p:nvCxnSpPr>
          <p:spPr>
            <a:xfrm>
              <a:off x="1448900" y="2925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49 Proceso"/>
            <p:cNvSpPr/>
            <p:nvPr/>
          </p:nvSpPr>
          <p:spPr>
            <a:xfrm>
              <a:off x="242900" y="3069128"/>
              <a:ext cx="2412000" cy="900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Detect neurons within the sphere in the Y space centered in the first winner and with radius </a:t>
              </a:r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neurons)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50 Proceso"/>
            <p:cNvSpPr/>
            <p:nvPr/>
          </p:nvSpPr>
          <p:spPr>
            <a:xfrm>
              <a:off x="188900" y="4113128"/>
              <a:ext cx="2520000" cy="684024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  w</a:t>
              </a:r>
              <a:r>
                <a:rPr lang="en-US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projection and adjust the </a:t>
              </a:r>
              <a:r>
                <a:rPr lang="el-GR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-neurons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according to CCA gradient flow for one iteration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6" name="53 Conector recto de flecha"/>
            <p:cNvCxnSpPr>
              <a:stCxn id="214" idx="2"/>
              <a:endCxn id="215" idx="0"/>
            </p:cNvCxnSpPr>
            <p:nvPr/>
          </p:nvCxnSpPr>
          <p:spPr>
            <a:xfrm>
              <a:off x="1448900" y="3969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177 Conector recto de flecha"/>
            <p:cNvCxnSpPr>
              <a:stCxn id="210" idx="2"/>
              <a:endCxn id="211" idx="0"/>
            </p:cNvCxnSpPr>
            <p:nvPr/>
          </p:nvCxnSpPr>
          <p:spPr>
            <a:xfrm>
              <a:off x="1448900" y="2439128"/>
              <a:ext cx="0" cy="162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194 Conector recto de flecha"/>
            <p:cNvCxnSpPr>
              <a:stCxn id="208" idx="2"/>
              <a:endCxn id="209" idx="0"/>
            </p:cNvCxnSpPr>
            <p:nvPr/>
          </p:nvCxnSpPr>
          <p:spPr>
            <a:xfrm>
              <a:off x="1448900" y="1503128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196 Conector recto de flecha"/>
            <p:cNvCxnSpPr/>
            <p:nvPr/>
          </p:nvCxnSpPr>
          <p:spPr>
            <a:xfrm>
              <a:off x="1448900" y="881760"/>
              <a:ext cx="0" cy="15336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201 Conector angular"/>
            <p:cNvCxnSpPr>
              <a:stCxn id="202" idx="1"/>
              <a:endCxn id="207" idx="3"/>
            </p:cNvCxnSpPr>
            <p:nvPr/>
          </p:nvCxnSpPr>
          <p:spPr>
            <a:xfrm rot="10800000">
              <a:off x="2600900" y="665760"/>
              <a:ext cx="710292" cy="34832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62 Decisión"/>
            <p:cNvSpPr/>
            <p:nvPr/>
          </p:nvSpPr>
          <p:spPr>
            <a:xfrm>
              <a:off x="3437080" y="5013176"/>
              <a:ext cx="2016224" cy="936104"/>
            </a:xfrm>
            <a:prstGeom prst="flowChartDecisi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the bridge tail?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" name="74 CuadroTexto"/>
            <p:cNvSpPr txBox="1"/>
            <p:nvPr/>
          </p:nvSpPr>
          <p:spPr>
            <a:xfrm>
              <a:off x="4500040" y="5877272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223" name="77 Conector recto de flecha"/>
            <p:cNvCxnSpPr/>
            <p:nvPr/>
          </p:nvCxnSpPr>
          <p:spPr>
            <a:xfrm>
              <a:off x="4444736" y="5949280"/>
              <a:ext cx="912" cy="288032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89 CuadroTexto"/>
            <p:cNvSpPr txBox="1"/>
            <p:nvPr/>
          </p:nvSpPr>
          <p:spPr>
            <a:xfrm>
              <a:off x="5351896" y="5174023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no</a:t>
              </a:r>
              <a:endParaRPr lang="it-IT" sz="1400" dirty="0"/>
            </a:p>
          </p:txBody>
        </p:sp>
        <p:sp>
          <p:nvSpPr>
            <p:cNvPr id="225" name="75 Rectángulo"/>
            <p:cNvSpPr/>
            <p:nvPr/>
          </p:nvSpPr>
          <p:spPr>
            <a:xfrm>
              <a:off x="3293064" y="476672"/>
              <a:ext cx="2304256" cy="4320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Network initialization with two neurons (initial seed)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6" name="80 Conector recto de flecha"/>
            <p:cNvCxnSpPr>
              <a:stCxn id="225" idx="2"/>
              <a:endCxn id="231" idx="1"/>
            </p:cNvCxnSpPr>
            <p:nvPr/>
          </p:nvCxnSpPr>
          <p:spPr>
            <a:xfrm>
              <a:off x="4445192" y="908720"/>
              <a:ext cx="0" cy="23230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109 Conector angular"/>
            <p:cNvCxnSpPr>
              <a:stCxn id="215" idx="3"/>
              <a:endCxn id="231" idx="2"/>
            </p:cNvCxnSpPr>
            <p:nvPr/>
          </p:nvCxnSpPr>
          <p:spPr>
            <a:xfrm flipV="1">
              <a:off x="2708900" y="1231023"/>
              <a:ext cx="1001892" cy="322411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119 Forma"/>
            <p:cNvCxnSpPr>
              <a:stCxn id="203" idx="1"/>
            </p:cNvCxnSpPr>
            <p:nvPr/>
          </p:nvCxnSpPr>
          <p:spPr>
            <a:xfrm rot="10800000">
              <a:off x="2951584" y="4149080"/>
              <a:ext cx="431608" cy="2214232"/>
            </a:xfrm>
            <a:prstGeom prst="bentConnector2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148 Conector angular"/>
            <p:cNvCxnSpPr>
              <a:stCxn id="221" idx="3"/>
            </p:cNvCxnSpPr>
            <p:nvPr/>
          </p:nvCxnSpPr>
          <p:spPr>
            <a:xfrm flipV="1">
              <a:off x="5453304" y="4095667"/>
              <a:ext cx="901184" cy="138556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Groupe 229"/>
            <p:cNvGrpSpPr/>
            <p:nvPr/>
          </p:nvGrpSpPr>
          <p:grpSpPr>
            <a:xfrm>
              <a:off x="3527192" y="1141023"/>
              <a:ext cx="2728540" cy="5059364"/>
              <a:chOff x="3527192" y="1141023"/>
              <a:chExt cx="2728540" cy="5059364"/>
            </a:xfrm>
          </p:grpSpPr>
          <p:sp>
            <p:nvSpPr>
              <p:cNvPr id="231" name="10 Datos"/>
              <p:cNvSpPr/>
              <p:nvPr/>
            </p:nvSpPr>
            <p:spPr>
              <a:xfrm>
                <a:off x="3527192" y="1141023"/>
                <a:ext cx="1836000" cy="180000"/>
              </a:xfrm>
              <a:prstGeom prst="flowChartInputOutpu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 data x</a:t>
                </a:r>
                <a:r>
                  <a:rPr lang="it-IT" sz="14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it-IT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32" name="159 Forma"/>
              <p:cNvCxnSpPr>
                <a:endCxn id="231" idx="5"/>
              </p:cNvCxnSpPr>
              <p:nvPr/>
            </p:nvCxnSpPr>
            <p:spPr>
              <a:xfrm rot="10800000">
                <a:off x="5179592" y="1231024"/>
                <a:ext cx="1076140" cy="4969363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6" name="Groupe 275"/>
          <p:cNvGrpSpPr/>
          <p:nvPr/>
        </p:nvGrpSpPr>
        <p:grpSpPr>
          <a:xfrm>
            <a:off x="3617192" y="116632"/>
            <a:ext cx="5347296" cy="3476129"/>
            <a:chOff x="3617192" y="116632"/>
            <a:chExt cx="5347296" cy="3476129"/>
          </a:xfrm>
        </p:grpSpPr>
        <p:sp>
          <p:nvSpPr>
            <p:cNvPr id="277" name="3 Elipse"/>
            <p:cNvSpPr/>
            <p:nvPr/>
          </p:nvSpPr>
          <p:spPr>
            <a:xfrm>
              <a:off x="4013192" y="116632"/>
              <a:ext cx="864000" cy="18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</a:t>
              </a:r>
              <a:endPara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8" name="6 Conector recto de flecha"/>
            <p:cNvCxnSpPr>
              <a:stCxn id="277" idx="4"/>
            </p:cNvCxnSpPr>
            <p:nvPr/>
          </p:nvCxnSpPr>
          <p:spPr>
            <a:xfrm>
              <a:off x="4445192" y="296632"/>
              <a:ext cx="0" cy="18004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18 Conector recto de flecha"/>
            <p:cNvCxnSpPr/>
            <p:nvPr/>
          </p:nvCxnSpPr>
          <p:spPr>
            <a:xfrm>
              <a:off x="4445192" y="1321023"/>
              <a:ext cx="0" cy="144016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20 Decisión"/>
            <p:cNvSpPr/>
            <p:nvPr/>
          </p:nvSpPr>
          <p:spPr>
            <a:xfrm>
              <a:off x="3617192" y="2932335"/>
              <a:ext cx="1656000" cy="396000"/>
            </a:xfrm>
            <a:prstGeom prst="flowChartDecisi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&gt; d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1" name="30 CuadroTexto"/>
            <p:cNvSpPr txBox="1"/>
            <p:nvPr/>
          </p:nvSpPr>
          <p:spPr>
            <a:xfrm>
              <a:off x="4500040" y="3284984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  <p:cxnSp>
          <p:nvCxnSpPr>
            <p:cNvPr id="282" name="56 Conector recto de flecha"/>
            <p:cNvCxnSpPr/>
            <p:nvPr/>
          </p:nvCxnSpPr>
          <p:spPr>
            <a:xfrm>
              <a:off x="4445176" y="2113039"/>
              <a:ext cx="32" cy="171296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59 Conector recto de flecha"/>
            <p:cNvCxnSpPr/>
            <p:nvPr/>
          </p:nvCxnSpPr>
          <p:spPr>
            <a:xfrm>
              <a:off x="4444948" y="2788335"/>
              <a:ext cx="488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101 CuadroTexto"/>
            <p:cNvSpPr txBox="1"/>
            <p:nvPr/>
          </p:nvSpPr>
          <p:spPr>
            <a:xfrm>
              <a:off x="5220120" y="2852936"/>
              <a:ext cx="4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no</a:t>
              </a:r>
              <a:endParaRPr lang="it-IT" sz="1400" dirty="0"/>
            </a:p>
          </p:txBody>
        </p:sp>
        <p:cxnSp>
          <p:nvCxnSpPr>
            <p:cNvPr id="285" name="162 Conector recto de flecha"/>
            <p:cNvCxnSpPr/>
            <p:nvPr/>
          </p:nvCxnSpPr>
          <p:spPr>
            <a:xfrm>
              <a:off x="4445048" y="3328335"/>
              <a:ext cx="288" cy="17267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80 Conector recto de flecha"/>
            <p:cNvCxnSpPr/>
            <p:nvPr/>
          </p:nvCxnSpPr>
          <p:spPr>
            <a:xfrm>
              <a:off x="4445192" y="908720"/>
              <a:ext cx="0" cy="23230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125 Rectángulo"/>
            <p:cNvSpPr/>
            <p:nvPr/>
          </p:nvSpPr>
          <p:spPr>
            <a:xfrm>
              <a:off x="6480488" y="188640"/>
              <a:ext cx="2484000" cy="46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Create a new neuron in the X space whose weight vector is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8" name="130 Proceso"/>
            <p:cNvSpPr/>
            <p:nvPr/>
          </p:nvSpPr>
          <p:spPr>
            <a:xfrm>
              <a:off x="6678488" y="908848"/>
              <a:ext cx="2088000" cy="252000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Link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to 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a bridge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9" name="131 Conector recto de flecha"/>
            <p:cNvCxnSpPr/>
            <p:nvPr/>
          </p:nvCxnSpPr>
          <p:spPr>
            <a:xfrm>
              <a:off x="7722488" y="656640"/>
              <a:ext cx="0" cy="25220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132 Rectángulo"/>
            <p:cNvSpPr/>
            <p:nvPr/>
          </p:nvSpPr>
          <p:spPr>
            <a:xfrm>
              <a:off x="6768488" y="1331832"/>
              <a:ext cx="1908000" cy="324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ComputeT</a:t>
              </a:r>
              <a:r>
                <a:rPr lang="it-IT" sz="1400" baseline="-1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it-IT" sz="1400" baseline="-4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x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0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-w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1</a:t>
              </a:r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</a:t>
              </a:r>
              <a:endPara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1" name="134 Conector recto de flecha"/>
            <p:cNvCxnSpPr/>
            <p:nvPr/>
          </p:nvCxnSpPr>
          <p:spPr>
            <a:xfrm>
              <a:off x="7722488" y="1160848"/>
              <a:ext cx="0" cy="17098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135 Rectángulo"/>
            <p:cNvSpPr/>
            <p:nvPr/>
          </p:nvSpPr>
          <p:spPr>
            <a:xfrm>
              <a:off x="6912488" y="1799832"/>
              <a:ext cx="1620000" cy="25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Triangulate initial y</a:t>
              </a:r>
              <a:r>
                <a:rPr lang="it-IT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</a:t>
              </a:r>
              <a:endParaRPr lang="it-IT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3" name="136 Conector recto de flecha"/>
            <p:cNvCxnSpPr/>
            <p:nvPr/>
          </p:nvCxnSpPr>
          <p:spPr>
            <a:xfrm>
              <a:off x="7722488" y="1655832"/>
              <a:ext cx="0" cy="14400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139 Rectángulo"/>
            <p:cNvSpPr/>
            <p:nvPr/>
          </p:nvSpPr>
          <p:spPr>
            <a:xfrm>
              <a:off x="6642488" y="2276872"/>
              <a:ext cx="2160000" cy="12241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Fix the first and the second winner and adjust y</a:t>
              </a:r>
              <a:r>
                <a:rPr lang="en-US" sz="14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according to CCA gradient flow for one iteration</a:t>
              </a:r>
              <a:endParaRPr lang="it-IT" sz="1400" baseline="-4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5" name="140 Conector recto de flecha"/>
            <p:cNvCxnSpPr/>
            <p:nvPr/>
          </p:nvCxnSpPr>
          <p:spPr>
            <a:xfrm>
              <a:off x="7722488" y="2051832"/>
              <a:ext cx="0" cy="22504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142 Conector angular"/>
            <p:cNvCxnSpPr>
              <a:stCxn id="280" idx="3"/>
              <a:endCxn id="287" idx="1"/>
            </p:cNvCxnSpPr>
            <p:nvPr/>
          </p:nvCxnSpPr>
          <p:spPr>
            <a:xfrm flipV="1">
              <a:off x="5273192" y="422640"/>
              <a:ext cx="1207296" cy="270769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145 Conector angular"/>
            <p:cNvCxnSpPr>
              <a:stCxn id="294" idx="1"/>
            </p:cNvCxnSpPr>
            <p:nvPr/>
          </p:nvCxnSpPr>
          <p:spPr>
            <a:xfrm rot="10800000">
              <a:off x="5179592" y="1231024"/>
              <a:ext cx="1462896" cy="165791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smtClean="0"/>
              <a:t>GCCA </a:t>
            </a:r>
            <a:r>
              <a:rPr lang="fr-FR" sz="1600" dirty="0" err="1" smtClean="0"/>
              <a:t>algorithm</a:t>
            </a: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0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sellaDiTesto 35"/>
          <p:cNvSpPr txBox="1"/>
          <p:nvPr/>
        </p:nvSpPr>
        <p:spPr>
          <a:xfrm>
            <a:off x="2924949" y="182729"/>
            <a:ext cx="327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Analysis of bridges</a:t>
            </a:r>
            <a:endParaRPr lang="it-IT" sz="32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899592" y="2060848"/>
            <a:ext cx="7488832" cy="4822795"/>
            <a:chOff x="899592" y="2060848"/>
            <a:chExt cx="7488832" cy="4822795"/>
          </a:xfrm>
        </p:grpSpPr>
        <p:sp>
          <p:nvSpPr>
            <p:cNvPr id="24" name="Rettangolo 23"/>
            <p:cNvSpPr/>
            <p:nvPr/>
          </p:nvSpPr>
          <p:spPr>
            <a:xfrm>
              <a:off x="2987824" y="4509120"/>
              <a:ext cx="5328592" cy="20882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899592" y="2060848"/>
              <a:ext cx="5328592" cy="20882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37" name="Connettore 1 36"/>
            <p:cNvCxnSpPr>
              <a:stCxn id="32" idx="5"/>
              <a:endCxn id="4" idx="4"/>
            </p:cNvCxnSpPr>
            <p:nvPr/>
          </p:nvCxnSpPr>
          <p:spPr>
            <a:xfrm>
              <a:off x="3662852" y="3303043"/>
              <a:ext cx="905396" cy="219187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e 4"/>
            <p:cNvSpPr/>
            <p:nvPr/>
          </p:nvSpPr>
          <p:spPr>
            <a:xfrm>
              <a:off x="4191711" y="594928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5612364" y="592696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3419872" y="60610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7452320" y="577301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Connettore 1 9"/>
            <p:cNvCxnSpPr>
              <a:stCxn id="4" idx="5"/>
              <a:endCxn id="6" idx="5"/>
            </p:cNvCxnSpPr>
            <p:nvPr/>
          </p:nvCxnSpPr>
          <p:spPr>
            <a:xfrm>
              <a:off x="4644624" y="5463283"/>
              <a:ext cx="1152128" cy="648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o 27"/>
            <p:cNvGrpSpPr/>
            <p:nvPr/>
          </p:nvGrpSpPr>
          <p:grpSpPr>
            <a:xfrm>
              <a:off x="7768857" y="6237312"/>
              <a:ext cx="619567" cy="646331"/>
              <a:chOff x="7624841" y="4005064"/>
              <a:chExt cx="619567" cy="646331"/>
            </a:xfrm>
          </p:grpSpPr>
          <p:sp>
            <p:nvSpPr>
              <p:cNvPr id="26" name="CasellaDiTesto 25"/>
              <p:cNvSpPr txBox="1"/>
              <p:nvPr/>
            </p:nvSpPr>
            <p:spPr>
              <a:xfrm>
                <a:off x="7624841" y="4005064"/>
                <a:ext cx="5597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&lt;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7994018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  <p:grpSp>
          <p:nvGrpSpPr>
            <p:cNvPr id="3" name="Gruppo 28"/>
            <p:cNvGrpSpPr/>
            <p:nvPr/>
          </p:nvGrpSpPr>
          <p:grpSpPr>
            <a:xfrm>
              <a:off x="899592" y="3790781"/>
              <a:ext cx="748655" cy="646331"/>
              <a:chOff x="7624841" y="4005064"/>
              <a:chExt cx="748655" cy="646331"/>
            </a:xfrm>
          </p:grpSpPr>
          <p:sp>
            <p:nvSpPr>
              <p:cNvPr id="30" name="CasellaDiTesto 29"/>
              <p:cNvSpPr txBox="1"/>
              <p:nvPr/>
            </p:nvSpPr>
            <p:spPr>
              <a:xfrm>
                <a:off x="7624841" y="4005064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&gt;=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8123106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  <p:sp>
          <p:nvSpPr>
            <p:cNvPr id="22" name="Ovale 21"/>
            <p:cNvSpPr/>
            <p:nvPr/>
          </p:nvSpPr>
          <p:spPr>
            <a:xfrm>
              <a:off x="3491880" y="3140968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e 3"/>
            <p:cNvSpPr/>
            <p:nvPr/>
          </p:nvSpPr>
          <p:spPr>
            <a:xfrm>
              <a:off x="4460236" y="5278895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9" name="Connettore 1 48"/>
            <p:cNvCxnSpPr>
              <a:stCxn id="4" idx="3"/>
            </p:cNvCxnSpPr>
            <p:nvPr/>
          </p:nvCxnSpPr>
          <p:spPr>
            <a:xfrm flipH="1">
              <a:off x="4283968" y="5463283"/>
              <a:ext cx="207904" cy="6300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e 31"/>
            <p:cNvSpPr/>
            <p:nvPr/>
          </p:nvSpPr>
          <p:spPr>
            <a:xfrm>
              <a:off x="3478464" y="3118655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3" name="Connettore 1 42"/>
            <p:cNvCxnSpPr/>
            <p:nvPr/>
          </p:nvCxnSpPr>
          <p:spPr>
            <a:xfrm flipH="1">
              <a:off x="2992090" y="3213927"/>
              <a:ext cx="592467" cy="2353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e 41"/>
            <p:cNvSpPr/>
            <p:nvPr/>
          </p:nvSpPr>
          <p:spPr>
            <a:xfrm>
              <a:off x="2908261" y="3334679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2627784" y="2492896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8" name="Connettore 1 57"/>
            <p:cNvCxnSpPr>
              <a:endCxn id="42" idx="4"/>
            </p:cNvCxnSpPr>
            <p:nvPr/>
          </p:nvCxnSpPr>
          <p:spPr>
            <a:xfrm>
              <a:off x="2725947" y="2628181"/>
              <a:ext cx="290326" cy="92252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e 67"/>
            <p:cNvSpPr/>
            <p:nvPr/>
          </p:nvSpPr>
          <p:spPr>
            <a:xfrm>
              <a:off x="2583797" y="245854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Ovale 76"/>
            <p:cNvSpPr/>
            <p:nvPr/>
          </p:nvSpPr>
          <p:spPr>
            <a:xfrm>
              <a:off x="1979712" y="238698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0" name="Connettore 1 79"/>
            <p:cNvCxnSpPr/>
            <p:nvPr/>
          </p:nvCxnSpPr>
          <p:spPr>
            <a:xfrm>
              <a:off x="2087880" y="2491740"/>
              <a:ext cx="617220" cy="800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e 37"/>
            <p:cNvSpPr/>
            <p:nvPr/>
          </p:nvSpPr>
          <p:spPr>
            <a:xfrm>
              <a:off x="5724128" y="4653136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5580112" y="515719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3347864" y="558924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6588224" y="4653136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6660232" y="544522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6" name="Connettore 1 45"/>
            <p:cNvCxnSpPr/>
            <p:nvPr/>
          </p:nvCxnSpPr>
          <p:spPr>
            <a:xfrm flipV="1">
              <a:off x="5680236" y="4761622"/>
              <a:ext cx="151698" cy="505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flipH="1" flipV="1">
              <a:off x="5836147" y="4753194"/>
              <a:ext cx="876476" cy="84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/>
          </p:nvCxnSpPr>
          <p:spPr>
            <a:xfrm flipH="1" flipV="1">
              <a:off x="6771617" y="5545394"/>
              <a:ext cx="792199" cy="3286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e 58"/>
            <p:cNvSpPr/>
            <p:nvPr/>
          </p:nvSpPr>
          <p:spPr>
            <a:xfrm>
              <a:off x="4644008" y="342900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Ovale 59"/>
            <p:cNvSpPr/>
            <p:nvPr/>
          </p:nvSpPr>
          <p:spPr>
            <a:xfrm>
              <a:off x="5868144" y="358140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Ovale 60"/>
            <p:cNvSpPr/>
            <p:nvPr/>
          </p:nvSpPr>
          <p:spPr>
            <a:xfrm>
              <a:off x="5076056" y="2852936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/>
            <p:cNvSpPr/>
            <p:nvPr/>
          </p:nvSpPr>
          <p:spPr>
            <a:xfrm>
              <a:off x="4355976" y="242088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/>
            <p:cNvSpPr/>
            <p:nvPr/>
          </p:nvSpPr>
          <p:spPr>
            <a:xfrm>
              <a:off x="3419872" y="257328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/>
            <p:cNvSpPr/>
            <p:nvPr/>
          </p:nvSpPr>
          <p:spPr>
            <a:xfrm>
              <a:off x="5724128" y="2276872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/>
            <p:cNvSpPr/>
            <p:nvPr/>
          </p:nvSpPr>
          <p:spPr>
            <a:xfrm>
              <a:off x="1547664" y="306896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1" name="Connettore 1 70"/>
            <p:cNvCxnSpPr/>
            <p:nvPr/>
          </p:nvCxnSpPr>
          <p:spPr>
            <a:xfrm flipH="1" flipV="1">
              <a:off x="3464880" y="5703724"/>
              <a:ext cx="69707" cy="4715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/>
          </p:nvCxnSpPr>
          <p:spPr>
            <a:xfrm flipH="1" flipV="1">
              <a:off x="4489342" y="2536556"/>
              <a:ext cx="263472" cy="9970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>
              <a:endCxn id="61" idx="5"/>
            </p:cNvCxnSpPr>
            <p:nvPr/>
          </p:nvCxnSpPr>
          <p:spPr>
            <a:xfrm flipH="1" flipV="1">
              <a:off x="5260444" y="3037324"/>
              <a:ext cx="727068" cy="6564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/>
          </p:nvCxnSpPr>
          <p:spPr>
            <a:xfrm flipH="1">
              <a:off x="5207432" y="2386739"/>
              <a:ext cx="640595" cy="5837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/>
          </p:nvCxnSpPr>
          <p:spPr>
            <a:xfrm flipH="1">
              <a:off x="3523281" y="2531390"/>
              <a:ext cx="929899" cy="1446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/>
          </p:nvCxnSpPr>
          <p:spPr>
            <a:xfrm flipH="1" flipV="1">
              <a:off x="1658319" y="3182319"/>
              <a:ext cx="1369017" cy="268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>
              <a:stCxn id="60" idx="5"/>
            </p:cNvCxnSpPr>
            <p:nvPr/>
          </p:nvCxnSpPr>
          <p:spPr>
            <a:xfrm>
              <a:off x="6052532" y="3765788"/>
              <a:ext cx="647290" cy="98389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>
              <a:stCxn id="59" idx="5"/>
            </p:cNvCxnSpPr>
            <p:nvPr/>
          </p:nvCxnSpPr>
          <p:spPr>
            <a:xfrm>
              <a:off x="4828396" y="3613388"/>
              <a:ext cx="1009030" cy="114929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CasellaDiTesto 102"/>
          <p:cNvSpPr txBox="1"/>
          <p:nvPr/>
        </p:nvSpPr>
        <p:spPr>
          <a:xfrm>
            <a:off x="467544" y="4941168"/>
            <a:ext cx="223224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jump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detected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bridges</a:t>
            </a:r>
            <a:endParaRPr lang="it-IT" dirty="0"/>
          </a:p>
        </p:txBody>
      </p:sp>
      <p:sp>
        <p:nvSpPr>
          <p:cNvPr id="55" name="CasellaDiTesto 35"/>
          <p:cNvSpPr txBox="1"/>
          <p:nvPr/>
        </p:nvSpPr>
        <p:spPr>
          <a:xfrm>
            <a:off x="6039200" y="1484784"/>
            <a:ext cx="278582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nonstationary: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of bridges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po 74"/>
          <p:cNvGrpSpPr/>
          <p:nvPr/>
        </p:nvGrpSpPr>
        <p:grpSpPr>
          <a:xfrm>
            <a:off x="3030415" y="3743377"/>
            <a:ext cx="3587224" cy="1152133"/>
            <a:chOff x="3030415" y="3743377"/>
            <a:chExt cx="3587224" cy="1152133"/>
          </a:xfrm>
        </p:grpSpPr>
        <p:cxnSp>
          <p:nvCxnSpPr>
            <p:cNvPr id="96" name="Connettore 1 95"/>
            <p:cNvCxnSpPr>
              <a:stCxn id="52" idx="1"/>
              <a:endCxn id="54" idx="1"/>
            </p:cNvCxnSpPr>
            <p:nvPr/>
          </p:nvCxnSpPr>
          <p:spPr>
            <a:xfrm>
              <a:off x="6316933" y="3743379"/>
              <a:ext cx="300706" cy="115212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>
              <a:stCxn id="52" idx="0"/>
              <a:endCxn id="54" idx="0"/>
            </p:cNvCxnSpPr>
            <p:nvPr/>
          </p:nvCxnSpPr>
          <p:spPr>
            <a:xfrm>
              <a:off x="3030415" y="3743377"/>
              <a:ext cx="300706" cy="11521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CasellaDiTesto 102"/>
          <p:cNvSpPr txBox="1"/>
          <p:nvPr/>
        </p:nvSpPr>
        <p:spPr>
          <a:xfrm>
            <a:off x="467544" y="5446965"/>
            <a:ext cx="223224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jump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detected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bridges</a:t>
            </a:r>
            <a:endParaRPr lang="it-IT" dirty="0"/>
          </a:p>
        </p:txBody>
      </p:sp>
      <p:grpSp>
        <p:nvGrpSpPr>
          <p:cNvPr id="63" name="Gruppo 62"/>
          <p:cNvGrpSpPr/>
          <p:nvPr/>
        </p:nvGrpSpPr>
        <p:grpSpPr>
          <a:xfrm>
            <a:off x="3144514" y="4149080"/>
            <a:ext cx="3659734" cy="1635130"/>
            <a:chOff x="2856482" y="4744457"/>
            <a:chExt cx="3659734" cy="1635130"/>
          </a:xfrm>
        </p:grpSpPr>
        <p:sp>
          <p:nvSpPr>
            <p:cNvPr id="54" name="Arco a tutto sesto 53"/>
            <p:cNvSpPr/>
            <p:nvPr/>
          </p:nvSpPr>
          <p:spPr>
            <a:xfrm flipV="1">
              <a:off x="2856482" y="4744457"/>
              <a:ext cx="3659734" cy="1492855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56" name="Gruppo 27"/>
            <p:cNvGrpSpPr/>
            <p:nvPr/>
          </p:nvGrpSpPr>
          <p:grpSpPr>
            <a:xfrm>
              <a:off x="5436096" y="5733256"/>
              <a:ext cx="619567" cy="646331"/>
              <a:chOff x="7624841" y="4005064"/>
              <a:chExt cx="619567" cy="646331"/>
            </a:xfrm>
          </p:grpSpPr>
          <p:sp>
            <p:nvSpPr>
              <p:cNvPr id="57" name="CasellaDiTesto 56"/>
              <p:cNvSpPr txBox="1"/>
              <p:nvPr/>
            </p:nvSpPr>
            <p:spPr>
              <a:xfrm>
                <a:off x="7624841" y="4005064"/>
                <a:ext cx="5597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&lt;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62" name="CasellaDiTesto 61"/>
              <p:cNvSpPr txBox="1"/>
              <p:nvPr/>
            </p:nvSpPr>
            <p:spPr>
              <a:xfrm>
                <a:off x="7994018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</p:grpSp>
      <p:grpSp>
        <p:nvGrpSpPr>
          <p:cNvPr id="64" name="Gruppo 63"/>
          <p:cNvGrpSpPr/>
          <p:nvPr/>
        </p:nvGrpSpPr>
        <p:grpSpPr>
          <a:xfrm>
            <a:off x="2843808" y="2996952"/>
            <a:ext cx="3659734" cy="1492855"/>
            <a:chOff x="2843808" y="2996952"/>
            <a:chExt cx="3659734" cy="1492855"/>
          </a:xfrm>
        </p:grpSpPr>
        <p:sp>
          <p:nvSpPr>
            <p:cNvPr id="52" name="Arco a tutto sesto 51"/>
            <p:cNvSpPr/>
            <p:nvPr/>
          </p:nvSpPr>
          <p:spPr>
            <a:xfrm>
              <a:off x="2843808" y="2996952"/>
              <a:ext cx="3659734" cy="1492855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3" name="Gruppo 28"/>
            <p:cNvGrpSpPr/>
            <p:nvPr/>
          </p:nvGrpSpPr>
          <p:grpSpPr>
            <a:xfrm>
              <a:off x="3391297" y="3068960"/>
              <a:ext cx="748655" cy="646331"/>
              <a:chOff x="7624841" y="4005064"/>
              <a:chExt cx="748655" cy="646331"/>
            </a:xfrm>
          </p:grpSpPr>
          <p:sp>
            <p:nvSpPr>
              <p:cNvPr id="30" name="CasellaDiTesto 29"/>
              <p:cNvSpPr txBox="1"/>
              <p:nvPr/>
            </p:nvSpPr>
            <p:spPr>
              <a:xfrm>
                <a:off x="7624841" y="4005064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 &gt;= </a:t>
                </a:r>
                <a:r>
                  <a:rPr lang="it-IT" dirty="0" err="1" smtClean="0"/>
                  <a:t>t</a:t>
                </a:r>
                <a:endParaRPr lang="it-IT" dirty="0" smtClean="0"/>
              </a:p>
              <a:p>
                <a:endParaRPr lang="it-IT" dirty="0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8123106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0</a:t>
                </a:r>
                <a:endParaRPr lang="it-IT" sz="1000" dirty="0"/>
              </a:p>
            </p:txBody>
          </p:sp>
        </p:grpSp>
      </p:grpSp>
      <p:sp>
        <p:nvSpPr>
          <p:cNvPr id="20" name="CasellaDiTesto 35"/>
          <p:cNvSpPr txBox="1"/>
          <p:nvPr/>
        </p:nvSpPr>
        <p:spPr>
          <a:xfrm>
            <a:off x="2924949" y="182729"/>
            <a:ext cx="327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Analysis of bridges</a:t>
            </a:r>
            <a:endParaRPr lang="it-IT" sz="3200" dirty="0"/>
          </a:p>
        </p:txBody>
      </p:sp>
      <p:sp>
        <p:nvSpPr>
          <p:cNvPr id="21" name="CasellaDiTesto 35"/>
          <p:cNvSpPr txBox="1"/>
          <p:nvPr/>
        </p:nvSpPr>
        <p:spPr>
          <a:xfrm>
            <a:off x="6039200" y="1484784"/>
            <a:ext cx="278582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nonstationary: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of bridges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35"/>
          <p:cNvSpPr txBox="1"/>
          <p:nvPr/>
        </p:nvSpPr>
        <p:spPr>
          <a:xfrm>
            <a:off x="2924949" y="182729"/>
            <a:ext cx="327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Analysis of bridges</a:t>
            </a:r>
            <a:endParaRPr lang="it-IT" sz="3200" dirty="0"/>
          </a:p>
        </p:txBody>
      </p:sp>
      <p:sp>
        <p:nvSpPr>
          <p:cNvPr id="21" name="CasellaDiTesto 35"/>
          <p:cNvSpPr txBox="1"/>
          <p:nvPr/>
        </p:nvSpPr>
        <p:spPr>
          <a:xfrm>
            <a:off x="6039200" y="1484784"/>
            <a:ext cx="278582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nonstationary: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361293"/>
          </a:xfrm>
          <a:prstGeom prst="rect">
            <a:avLst/>
          </a:prstGeom>
        </p:spPr>
      </p:pic>
      <p:sp>
        <p:nvSpPr>
          <p:cNvPr id="6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of bridges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342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35"/>
          <p:cNvSpPr txBox="1"/>
          <p:nvPr/>
        </p:nvSpPr>
        <p:spPr>
          <a:xfrm>
            <a:off x="2924949" y="182729"/>
            <a:ext cx="327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Analysis of bridges</a:t>
            </a:r>
            <a:endParaRPr lang="it-IT" sz="3200" dirty="0"/>
          </a:p>
        </p:txBody>
      </p:sp>
      <p:sp>
        <p:nvSpPr>
          <p:cNvPr id="21" name="CasellaDiTesto 35"/>
          <p:cNvSpPr txBox="1"/>
          <p:nvPr/>
        </p:nvSpPr>
        <p:spPr>
          <a:xfrm>
            <a:off x="6039200" y="1484784"/>
            <a:ext cx="278582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nonstationary: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2380828"/>
            <a:ext cx="5343525" cy="4000500"/>
          </a:xfrm>
          <a:prstGeom prst="rect">
            <a:avLst/>
          </a:prstGeom>
        </p:spPr>
      </p:pic>
      <p:sp>
        <p:nvSpPr>
          <p:cNvPr id="6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of bridges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5646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/>
          <p:cNvGrpSpPr/>
          <p:nvPr/>
        </p:nvGrpSpPr>
        <p:grpSpPr>
          <a:xfrm>
            <a:off x="971600" y="4365104"/>
            <a:ext cx="5921800" cy="1584176"/>
            <a:chOff x="971600" y="4365104"/>
            <a:chExt cx="5921800" cy="1584176"/>
          </a:xfrm>
        </p:grpSpPr>
        <p:sp>
          <p:nvSpPr>
            <p:cNvPr id="17" name="Rettangolo 16"/>
            <p:cNvSpPr/>
            <p:nvPr/>
          </p:nvSpPr>
          <p:spPr>
            <a:xfrm>
              <a:off x="2212880" y="4365104"/>
              <a:ext cx="4680520" cy="15841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uppo 22"/>
            <p:cNvGrpSpPr/>
            <p:nvPr/>
          </p:nvGrpSpPr>
          <p:grpSpPr>
            <a:xfrm>
              <a:off x="971600" y="4946685"/>
              <a:ext cx="407230" cy="421015"/>
              <a:chOff x="971600" y="5157192"/>
              <a:chExt cx="407230" cy="421015"/>
            </a:xfrm>
          </p:grpSpPr>
          <p:sp>
            <p:nvSpPr>
              <p:cNvPr id="19" name="CasellaDiTesto 18"/>
              <p:cNvSpPr txBox="1"/>
              <p:nvPr/>
            </p:nvSpPr>
            <p:spPr>
              <a:xfrm>
                <a:off x="971600" y="5157192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</a:rPr>
                  <a:t>t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1115616" y="530120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smtClean="0">
                    <a:solidFill>
                      <a:srgbClr val="FF0000"/>
                    </a:solidFill>
                  </a:rPr>
                  <a:t>1</a:t>
                </a:r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6" name="Gruppo 25"/>
          <p:cNvGrpSpPr/>
          <p:nvPr/>
        </p:nvGrpSpPr>
        <p:grpSpPr>
          <a:xfrm>
            <a:off x="2212880" y="3933056"/>
            <a:ext cx="5959520" cy="1584176"/>
            <a:chOff x="2212880" y="3933056"/>
            <a:chExt cx="5959520" cy="1584176"/>
          </a:xfrm>
        </p:grpSpPr>
        <p:sp>
          <p:nvSpPr>
            <p:cNvPr id="18" name="Rettangolo 17"/>
            <p:cNvSpPr/>
            <p:nvPr/>
          </p:nvSpPr>
          <p:spPr>
            <a:xfrm>
              <a:off x="2212880" y="3933056"/>
              <a:ext cx="4680520" cy="158417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4" name="Gruppo 23"/>
            <p:cNvGrpSpPr/>
            <p:nvPr/>
          </p:nvGrpSpPr>
          <p:grpSpPr>
            <a:xfrm>
              <a:off x="7765170" y="4514637"/>
              <a:ext cx="407230" cy="421015"/>
              <a:chOff x="7380312" y="4520153"/>
              <a:chExt cx="407230" cy="421015"/>
            </a:xfrm>
          </p:grpSpPr>
          <p:sp>
            <p:nvSpPr>
              <p:cNvPr id="21" name="CasellaDiTesto 20"/>
              <p:cNvSpPr txBox="1"/>
              <p:nvPr/>
            </p:nvSpPr>
            <p:spPr>
              <a:xfrm>
                <a:off x="7380312" y="4520153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tx2"/>
                    </a:solidFill>
                  </a:rPr>
                  <a:t>t</a:t>
                </a:r>
                <a:endParaRPr lang="it-IT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7524328" y="4664169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smtClean="0">
                    <a:solidFill>
                      <a:schemeClr val="tx2"/>
                    </a:solidFill>
                  </a:rPr>
                  <a:t>2</a:t>
                </a:r>
                <a:endParaRPr lang="it-IT" sz="12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8" name="Rettangolo 27"/>
          <p:cNvSpPr/>
          <p:nvPr/>
        </p:nvSpPr>
        <p:spPr>
          <a:xfrm>
            <a:off x="2220685" y="4352306"/>
            <a:ext cx="4661065" cy="11649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4" name="Gruppo 33"/>
          <p:cNvGrpSpPr/>
          <p:nvPr/>
        </p:nvGrpSpPr>
        <p:grpSpPr>
          <a:xfrm>
            <a:off x="4048188" y="2924944"/>
            <a:ext cx="2988126" cy="1944216"/>
            <a:chOff x="4048188" y="2924944"/>
            <a:chExt cx="2988126" cy="1944216"/>
          </a:xfrm>
        </p:grpSpPr>
        <p:cxnSp>
          <p:nvCxnSpPr>
            <p:cNvPr id="32" name="Connettore 2 31"/>
            <p:cNvCxnSpPr/>
            <p:nvPr/>
          </p:nvCxnSpPr>
          <p:spPr>
            <a:xfrm flipH="1">
              <a:off x="4572000" y="3356992"/>
              <a:ext cx="936104" cy="15121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/>
            <p:cNvSpPr txBox="1"/>
            <p:nvPr/>
          </p:nvSpPr>
          <p:spPr>
            <a:xfrm>
              <a:off x="4048188" y="2924944"/>
              <a:ext cx="298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no </a:t>
              </a:r>
              <a:r>
                <a:rPr lang="it-IT" dirty="0" err="1" smtClean="0"/>
                <a:t>bridges</a:t>
              </a:r>
              <a:r>
                <a:rPr lang="it-IT" dirty="0" smtClean="0"/>
                <a:t> in the </a:t>
              </a:r>
              <a:r>
                <a:rPr lang="it-IT" dirty="0" err="1" smtClean="0"/>
                <a:t>overlap</a:t>
              </a:r>
              <a:r>
                <a:rPr lang="it-IT" dirty="0" smtClean="0"/>
                <a:t> area</a:t>
              </a:r>
              <a:endParaRPr lang="it-IT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827584" y="1628800"/>
            <a:ext cx="3368102" cy="2520280"/>
            <a:chOff x="4048188" y="2924944"/>
            <a:chExt cx="3368102" cy="2520280"/>
          </a:xfrm>
        </p:grpSpPr>
        <p:cxnSp>
          <p:nvCxnSpPr>
            <p:cNvPr id="37" name="Connettore 2 36"/>
            <p:cNvCxnSpPr/>
            <p:nvPr/>
          </p:nvCxnSpPr>
          <p:spPr>
            <a:xfrm>
              <a:off x="5508104" y="3356992"/>
              <a:ext cx="1276388" cy="20882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/>
            <p:cNvSpPr txBox="1"/>
            <p:nvPr/>
          </p:nvSpPr>
          <p:spPr>
            <a:xfrm>
              <a:off x="4048188" y="2924944"/>
              <a:ext cx="3368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possible</a:t>
              </a:r>
              <a:r>
                <a:rPr lang="it-IT" dirty="0" smtClean="0"/>
                <a:t> </a:t>
              </a:r>
              <a:r>
                <a:rPr lang="it-IT" dirty="0" err="1" smtClean="0"/>
                <a:t>bridges</a:t>
              </a:r>
              <a:r>
                <a:rPr lang="it-IT" dirty="0" smtClean="0"/>
                <a:t> in the upper area</a:t>
              </a:r>
              <a:endParaRPr lang="it-IT" dirty="0"/>
            </a:p>
          </p:txBody>
        </p:sp>
      </p:grpSp>
      <p:sp>
        <p:nvSpPr>
          <p:cNvPr id="40" name="CasellaDiTesto 39"/>
          <p:cNvSpPr txBox="1"/>
          <p:nvPr/>
        </p:nvSpPr>
        <p:spPr>
          <a:xfrm>
            <a:off x="519796" y="6093296"/>
            <a:ext cx="80934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The density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bridges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proportional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displacement</a:t>
            </a:r>
            <a:r>
              <a:rPr lang="it-IT" dirty="0" smtClean="0"/>
              <a:t> </a:t>
            </a:r>
            <a:r>
              <a:rPr lang="it-IT" dirty="0" err="1" smtClean="0"/>
              <a:t>velocity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distribution</a:t>
            </a:r>
            <a:endParaRPr lang="it-IT" dirty="0"/>
          </a:p>
        </p:txBody>
      </p:sp>
      <p:sp>
        <p:nvSpPr>
          <p:cNvPr id="27" name="CasellaDiTesto 35"/>
          <p:cNvSpPr txBox="1"/>
          <p:nvPr/>
        </p:nvSpPr>
        <p:spPr>
          <a:xfrm>
            <a:off x="2924949" y="182729"/>
            <a:ext cx="327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Analysis of bridges</a:t>
            </a:r>
            <a:endParaRPr lang="it-IT" sz="3200" dirty="0"/>
          </a:p>
        </p:txBody>
      </p:sp>
      <p:sp>
        <p:nvSpPr>
          <p:cNvPr id="29" name="CasellaDiTesto 35"/>
          <p:cNvSpPr txBox="1"/>
          <p:nvPr/>
        </p:nvSpPr>
        <p:spPr>
          <a:xfrm>
            <a:off x="6039200" y="1484784"/>
            <a:ext cx="288444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nonstationary:</a:t>
            </a:r>
          </a:p>
          <a:p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displacement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of bridges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2212880" y="3722732"/>
            <a:ext cx="468052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483768" y="379474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2987824" y="379474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3491880" y="379474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4067944" y="379474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4572000" y="379474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5004048" y="379474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5364088" y="379474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5868144" y="379474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6300192" y="379474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2699792" y="4298796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3347864" y="415478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3995936" y="4370804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/>
          <p:cNvSpPr/>
          <p:nvPr/>
        </p:nvSpPr>
        <p:spPr>
          <a:xfrm>
            <a:off x="4572000" y="415478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5220072" y="415478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>
            <a:off x="5652120" y="4298796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5292080" y="487486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5956920" y="4603596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4788024" y="4658836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6261720" y="4908396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3275856" y="4442812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2555776" y="4874860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3707904" y="4730844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>
            <a:off x="4355976" y="4730844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3563888" y="5090884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4788024" y="5018876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6300192" y="4370804"/>
            <a:ext cx="183772" cy="183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4" name="Gruppo 73"/>
          <p:cNvGrpSpPr/>
          <p:nvPr/>
        </p:nvGrpSpPr>
        <p:grpSpPr>
          <a:xfrm>
            <a:off x="2573518" y="3434700"/>
            <a:ext cx="3870690" cy="468685"/>
            <a:chOff x="2573518" y="2924944"/>
            <a:chExt cx="3870690" cy="468685"/>
          </a:xfrm>
        </p:grpSpPr>
        <p:cxnSp>
          <p:nvCxnSpPr>
            <p:cNvPr id="57" name="Connettore 2 56"/>
            <p:cNvCxnSpPr/>
            <p:nvPr/>
          </p:nvCxnSpPr>
          <p:spPr>
            <a:xfrm flipV="1">
              <a:off x="2573518" y="2933836"/>
              <a:ext cx="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2 57"/>
            <p:cNvCxnSpPr/>
            <p:nvPr/>
          </p:nvCxnSpPr>
          <p:spPr>
            <a:xfrm flipV="1">
              <a:off x="3080410" y="3001652"/>
              <a:ext cx="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2 58"/>
            <p:cNvCxnSpPr/>
            <p:nvPr/>
          </p:nvCxnSpPr>
          <p:spPr>
            <a:xfrm flipV="1">
              <a:off x="3587581" y="2924944"/>
              <a:ext cx="48315" cy="3584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 flipH="1" flipV="1">
              <a:off x="4067944" y="3068960"/>
              <a:ext cx="82339" cy="3246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/>
            <p:cNvCxnSpPr/>
            <p:nvPr/>
          </p:nvCxnSpPr>
          <p:spPr>
            <a:xfrm flipV="1">
              <a:off x="4670843" y="3028090"/>
              <a:ext cx="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/>
            <p:cNvCxnSpPr/>
            <p:nvPr/>
          </p:nvCxnSpPr>
          <p:spPr>
            <a:xfrm flipV="1">
              <a:off x="5097413" y="2947177"/>
              <a:ext cx="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/>
            <p:nvPr/>
          </p:nvCxnSpPr>
          <p:spPr>
            <a:xfrm flipV="1">
              <a:off x="5459580" y="2996952"/>
              <a:ext cx="120532" cy="3862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2 63"/>
            <p:cNvCxnSpPr/>
            <p:nvPr/>
          </p:nvCxnSpPr>
          <p:spPr>
            <a:xfrm flipV="1">
              <a:off x="5956614" y="2938793"/>
              <a:ext cx="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/>
            <p:cNvCxnSpPr/>
            <p:nvPr/>
          </p:nvCxnSpPr>
          <p:spPr>
            <a:xfrm flipV="1">
              <a:off x="6397366" y="2996952"/>
              <a:ext cx="46842" cy="333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o 72"/>
          <p:cNvGrpSpPr/>
          <p:nvPr/>
        </p:nvGrpSpPr>
        <p:grpSpPr>
          <a:xfrm>
            <a:off x="7164288" y="4082772"/>
            <a:ext cx="1444113" cy="1224136"/>
            <a:chOff x="7164288" y="3573016"/>
            <a:chExt cx="1444113" cy="1224136"/>
          </a:xfrm>
        </p:grpSpPr>
        <p:sp>
          <p:nvSpPr>
            <p:cNvPr id="71" name="Freccia in giù 70"/>
            <p:cNvSpPr/>
            <p:nvPr/>
          </p:nvSpPr>
          <p:spPr>
            <a:xfrm flipV="1">
              <a:off x="7634316" y="3573016"/>
              <a:ext cx="504056" cy="8640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7164288" y="4427820"/>
              <a:ext cx="1444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displacement</a:t>
              </a:r>
              <a:endParaRPr lang="it-IT" dirty="0"/>
            </a:p>
          </p:txBody>
        </p:sp>
      </p:grpSp>
      <p:sp>
        <p:nvSpPr>
          <p:cNvPr id="75" name="CasellaDiTesto 74"/>
          <p:cNvSpPr txBox="1"/>
          <p:nvPr/>
        </p:nvSpPr>
        <p:spPr>
          <a:xfrm>
            <a:off x="357515" y="207362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Only</a:t>
            </a:r>
            <a:r>
              <a:rPr lang="it-IT" dirty="0" smtClean="0"/>
              <a:t> the </a:t>
            </a:r>
            <a:r>
              <a:rPr lang="it-IT" b="1" dirty="0" err="1" smtClean="0">
                <a:solidFill>
                  <a:srgbClr val="FF0000"/>
                </a:solidFill>
              </a:rPr>
              <a:t>border</a:t>
            </a:r>
            <a:r>
              <a:rPr lang="it-IT" dirty="0" smtClean="0"/>
              <a:t> </a:t>
            </a:r>
            <a:r>
              <a:rPr lang="it-IT" dirty="0" err="1" smtClean="0"/>
              <a:t>neurons</a:t>
            </a:r>
            <a:r>
              <a:rPr lang="it-IT" dirty="0" smtClean="0"/>
              <a:t> </a:t>
            </a:r>
            <a:r>
              <a:rPr lang="it-IT" dirty="0" err="1" smtClean="0"/>
              <a:t>win</a:t>
            </a:r>
            <a:r>
              <a:rPr lang="it-IT" dirty="0" smtClean="0"/>
              <a:t> the </a:t>
            </a:r>
            <a:r>
              <a:rPr lang="it-IT" dirty="0" err="1" smtClean="0"/>
              <a:t>competition</a:t>
            </a:r>
            <a:r>
              <a:rPr lang="it-IT" dirty="0" smtClean="0"/>
              <a:t> and </a:t>
            </a:r>
            <a:r>
              <a:rPr lang="it-IT" dirty="0" err="1" smtClean="0"/>
              <a:t>move</a:t>
            </a:r>
            <a:r>
              <a:rPr lang="it-IT" dirty="0" smtClean="0"/>
              <a:t> in </a:t>
            </a:r>
            <a:r>
              <a:rPr lang="it-IT" dirty="0" err="1" smtClean="0"/>
              <a:t>average</a:t>
            </a:r>
            <a:r>
              <a:rPr lang="it-IT" dirty="0" smtClean="0"/>
              <a:t> in the direction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displacement</a:t>
            </a:r>
            <a:r>
              <a:rPr lang="it-IT" dirty="0" smtClean="0"/>
              <a:t>. The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neurons</a:t>
            </a:r>
            <a:r>
              <a:rPr lang="it-IT" dirty="0" smtClean="0"/>
              <a:t> are </a:t>
            </a:r>
            <a:r>
              <a:rPr lang="it-IT" dirty="0" err="1" smtClean="0"/>
              <a:t>static</a:t>
            </a:r>
            <a:r>
              <a:rPr lang="it-IT" dirty="0" smtClean="0"/>
              <a:t>. </a:t>
            </a:r>
            <a:r>
              <a:rPr lang="it-IT" dirty="0" err="1" smtClean="0"/>
              <a:t>Very</a:t>
            </a:r>
            <a:r>
              <a:rPr lang="it-IT" dirty="0" smtClean="0"/>
              <a:t> slow </a:t>
            </a:r>
            <a:r>
              <a:rPr lang="it-IT" dirty="0" err="1" smtClean="0"/>
              <a:t>displacement</a:t>
            </a:r>
            <a:r>
              <a:rPr lang="it-IT" dirty="0" smtClean="0"/>
              <a:t> </a:t>
            </a:r>
            <a:r>
              <a:rPr lang="it-IT" dirty="0" err="1" smtClean="0"/>
              <a:t>implies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no </a:t>
            </a:r>
            <a:r>
              <a:rPr lang="it-IT" b="1" dirty="0" err="1" smtClean="0">
                <a:solidFill>
                  <a:srgbClr val="FF0000"/>
                </a:solidFill>
              </a:rPr>
              <a:t>bridges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6" name="CasellaDiTesto 75"/>
          <p:cNvSpPr txBox="1"/>
          <p:nvPr/>
        </p:nvSpPr>
        <p:spPr>
          <a:xfrm>
            <a:off x="346521" y="586798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6" name="CasellaDiTesto 35"/>
          <p:cNvSpPr txBox="1"/>
          <p:nvPr/>
        </p:nvSpPr>
        <p:spPr>
          <a:xfrm>
            <a:off x="2924949" y="182729"/>
            <a:ext cx="327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Analysis of bridges</a:t>
            </a:r>
            <a:endParaRPr lang="it-IT" sz="3200" dirty="0"/>
          </a:p>
        </p:txBody>
      </p:sp>
      <p:sp>
        <p:nvSpPr>
          <p:cNvPr id="66" name="CasellaDiTesto 35"/>
          <p:cNvSpPr txBox="1"/>
          <p:nvPr/>
        </p:nvSpPr>
        <p:spPr>
          <a:xfrm>
            <a:off x="163728" y="941819"/>
            <a:ext cx="310931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nonstationary:</a:t>
            </a:r>
          </a:p>
          <a:p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slow displacement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of bridges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sellaDiTesto 35"/>
          <p:cNvSpPr txBox="1"/>
          <p:nvPr/>
        </p:nvSpPr>
        <p:spPr>
          <a:xfrm>
            <a:off x="3029083" y="415806"/>
            <a:ext cx="3019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/>
              <a:t>Analysis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bridge: </a:t>
            </a:r>
            <a:endParaRPr lang="it-IT" sz="2400" dirty="0"/>
          </a:p>
          <a:p>
            <a:pPr algn="ctr"/>
            <a:r>
              <a:rPr lang="it-IT" sz="2400" b="1" dirty="0" err="1" smtClean="0">
                <a:solidFill>
                  <a:srgbClr val="C00000"/>
                </a:solidFill>
              </a:rPr>
              <a:t>length</a:t>
            </a:r>
            <a:endParaRPr lang="it-IT" sz="2400" b="1" dirty="0" smtClean="0">
              <a:solidFill>
                <a:srgbClr val="C00000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63869" y="126876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If the length of the bridge is great, there are two interpretations :</a:t>
            </a:r>
            <a:endParaRPr lang="it-IT" dirty="0"/>
          </a:p>
        </p:txBody>
      </p:sp>
      <p:sp>
        <p:nvSpPr>
          <p:cNvPr id="101" name="CasellaDiTesto 100"/>
          <p:cNvSpPr txBox="1"/>
          <p:nvPr/>
        </p:nvSpPr>
        <p:spPr>
          <a:xfrm>
            <a:off x="1313531" y="5481228"/>
            <a:ext cx="18560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Novelty</a:t>
            </a:r>
            <a:r>
              <a:rPr lang="it-IT" dirty="0" smtClean="0"/>
              <a:t> detection</a:t>
            </a:r>
            <a:endParaRPr lang="it-IT" dirty="0"/>
          </a:p>
        </p:txBody>
      </p:sp>
      <p:grpSp>
        <p:nvGrpSpPr>
          <p:cNvPr id="118" name="Gruppo 117"/>
          <p:cNvGrpSpPr/>
          <p:nvPr/>
        </p:nvGrpSpPr>
        <p:grpSpPr>
          <a:xfrm>
            <a:off x="5292080" y="2168860"/>
            <a:ext cx="3168352" cy="2961620"/>
            <a:chOff x="4499992" y="2132856"/>
            <a:chExt cx="3168352" cy="2961620"/>
          </a:xfrm>
        </p:grpSpPr>
        <p:cxnSp>
          <p:nvCxnSpPr>
            <p:cNvPr id="103" name="Connettore 1 102"/>
            <p:cNvCxnSpPr>
              <a:stCxn id="104" idx="4"/>
              <a:endCxn id="105" idx="4"/>
            </p:cNvCxnSpPr>
            <p:nvPr/>
          </p:nvCxnSpPr>
          <p:spPr>
            <a:xfrm>
              <a:off x="5364088" y="2587217"/>
              <a:ext cx="1004360" cy="220993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e 103"/>
            <p:cNvSpPr/>
            <p:nvPr/>
          </p:nvSpPr>
          <p:spPr>
            <a:xfrm>
              <a:off x="5292080" y="2443201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Ovale 104"/>
            <p:cNvSpPr/>
            <p:nvPr/>
          </p:nvSpPr>
          <p:spPr>
            <a:xfrm>
              <a:off x="6260436" y="458112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CasellaDiTesto 105"/>
            <p:cNvSpPr txBox="1"/>
            <p:nvPr/>
          </p:nvSpPr>
          <p:spPr>
            <a:xfrm>
              <a:off x="5804355" y="3225997"/>
              <a:ext cx="783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bridge</a:t>
              </a:r>
              <a:endParaRPr lang="it-IT" dirty="0"/>
            </a:p>
          </p:txBody>
        </p:sp>
        <p:sp>
          <p:nvSpPr>
            <p:cNvPr id="107" name="Ovale 106"/>
            <p:cNvSpPr/>
            <p:nvPr/>
          </p:nvSpPr>
          <p:spPr>
            <a:xfrm>
              <a:off x="5278664" y="242088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CasellaDiTesto 110"/>
            <p:cNvSpPr txBox="1"/>
            <p:nvPr/>
          </p:nvSpPr>
          <p:spPr>
            <a:xfrm>
              <a:off x="4499992" y="2492896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no link</a:t>
              </a:r>
            </a:p>
          </p:txBody>
        </p:sp>
        <p:sp>
          <p:nvSpPr>
            <p:cNvPr id="113" name="CasellaDiTesto 112"/>
            <p:cNvSpPr txBox="1"/>
            <p:nvPr/>
          </p:nvSpPr>
          <p:spPr>
            <a:xfrm>
              <a:off x="6424606" y="4725144"/>
              <a:ext cx="1243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old</a:t>
              </a:r>
              <a:r>
                <a:rPr lang="it-IT" dirty="0" smtClean="0"/>
                <a:t> </a:t>
              </a:r>
              <a:r>
                <a:rPr lang="it-IT" dirty="0" err="1" smtClean="0"/>
                <a:t>neuron</a:t>
              </a:r>
              <a:endParaRPr lang="it-IT" dirty="0" smtClean="0"/>
            </a:p>
          </p:txBody>
        </p:sp>
        <p:sp>
          <p:nvSpPr>
            <p:cNvPr id="115" name="CasellaDiTesto 114"/>
            <p:cNvSpPr txBox="1"/>
            <p:nvPr/>
          </p:nvSpPr>
          <p:spPr>
            <a:xfrm>
              <a:off x="5436096" y="2132856"/>
              <a:ext cx="1317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new</a:t>
              </a:r>
              <a:r>
                <a:rPr lang="it-IT" dirty="0" smtClean="0"/>
                <a:t> </a:t>
              </a:r>
              <a:r>
                <a:rPr lang="it-IT" dirty="0" err="1" smtClean="0"/>
                <a:t>neuron</a:t>
              </a:r>
              <a:endParaRPr lang="it-IT" dirty="0" smtClean="0"/>
            </a:p>
          </p:txBody>
        </p:sp>
      </p:grpSp>
      <p:grpSp>
        <p:nvGrpSpPr>
          <p:cNvPr id="117" name="Gruppo 116"/>
          <p:cNvGrpSpPr/>
          <p:nvPr/>
        </p:nvGrpSpPr>
        <p:grpSpPr>
          <a:xfrm>
            <a:off x="323528" y="2132856"/>
            <a:ext cx="3836026" cy="3033628"/>
            <a:chOff x="323528" y="2132856"/>
            <a:chExt cx="3836026" cy="3033628"/>
          </a:xfrm>
        </p:grpSpPr>
        <p:cxnSp>
          <p:nvCxnSpPr>
            <p:cNvPr id="67" name="Connettore 1 66"/>
            <p:cNvCxnSpPr>
              <a:stCxn id="84" idx="4"/>
              <a:endCxn id="78" idx="4"/>
            </p:cNvCxnSpPr>
            <p:nvPr/>
          </p:nvCxnSpPr>
          <p:spPr>
            <a:xfrm>
              <a:off x="1925976" y="2708920"/>
              <a:ext cx="981772" cy="21602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e 76"/>
            <p:cNvSpPr/>
            <p:nvPr/>
          </p:nvSpPr>
          <p:spPr>
            <a:xfrm>
              <a:off x="1831380" y="2515209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Ovale 77"/>
            <p:cNvSpPr/>
            <p:nvPr/>
          </p:nvSpPr>
          <p:spPr>
            <a:xfrm>
              <a:off x="2799736" y="4653136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CasellaDiTesto 82"/>
            <p:cNvSpPr txBox="1"/>
            <p:nvPr/>
          </p:nvSpPr>
          <p:spPr>
            <a:xfrm>
              <a:off x="2343655" y="3298005"/>
              <a:ext cx="783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bridge</a:t>
              </a:r>
              <a:endParaRPr lang="it-IT" dirty="0"/>
            </a:p>
          </p:txBody>
        </p:sp>
        <p:sp>
          <p:nvSpPr>
            <p:cNvPr id="84" name="Ovale 83"/>
            <p:cNvSpPr/>
            <p:nvPr/>
          </p:nvSpPr>
          <p:spPr>
            <a:xfrm>
              <a:off x="1817964" y="2492896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9" name="Connettore 1 88"/>
            <p:cNvCxnSpPr/>
            <p:nvPr/>
          </p:nvCxnSpPr>
          <p:spPr>
            <a:xfrm flipH="1">
              <a:off x="1331590" y="2588168"/>
              <a:ext cx="592467" cy="2353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asellaDiTesto 92"/>
            <p:cNvSpPr txBox="1"/>
            <p:nvPr/>
          </p:nvSpPr>
          <p:spPr>
            <a:xfrm>
              <a:off x="1259632" y="2267580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link</a:t>
              </a:r>
              <a:endParaRPr lang="it-IT" dirty="0"/>
            </a:p>
          </p:txBody>
        </p:sp>
        <p:sp>
          <p:nvSpPr>
            <p:cNvPr id="96" name="Ovale 95"/>
            <p:cNvSpPr/>
            <p:nvPr/>
          </p:nvSpPr>
          <p:spPr>
            <a:xfrm>
              <a:off x="1247761" y="270892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2915816" y="4797152"/>
              <a:ext cx="1243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old</a:t>
              </a:r>
              <a:r>
                <a:rPr lang="it-IT" dirty="0" smtClean="0"/>
                <a:t> </a:t>
              </a:r>
              <a:r>
                <a:rPr lang="it-IT" dirty="0" err="1" smtClean="0"/>
                <a:t>neuron</a:t>
              </a:r>
              <a:endParaRPr lang="it-IT" dirty="0" smtClean="0"/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1835696" y="2132856"/>
              <a:ext cx="1317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new</a:t>
              </a:r>
              <a:r>
                <a:rPr lang="it-IT" dirty="0" smtClean="0"/>
                <a:t> </a:t>
              </a:r>
              <a:r>
                <a:rPr lang="it-IT" dirty="0" err="1" smtClean="0"/>
                <a:t>neuron</a:t>
              </a:r>
              <a:endParaRPr lang="it-IT" dirty="0" smtClean="0"/>
            </a:p>
          </p:txBody>
        </p:sp>
        <p:sp>
          <p:nvSpPr>
            <p:cNvPr id="116" name="CasellaDiTesto 115"/>
            <p:cNvSpPr txBox="1"/>
            <p:nvPr/>
          </p:nvSpPr>
          <p:spPr>
            <a:xfrm>
              <a:off x="323528" y="2924944"/>
              <a:ext cx="15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double</a:t>
              </a:r>
              <a:r>
                <a:rPr lang="it-IT" dirty="0" smtClean="0"/>
                <a:t> </a:t>
              </a:r>
              <a:r>
                <a:rPr lang="it-IT" dirty="0" err="1" smtClean="0"/>
                <a:t>neuron</a:t>
              </a:r>
              <a:endParaRPr lang="it-IT" dirty="0" smtClean="0"/>
            </a:p>
          </p:txBody>
        </p:sp>
      </p:grpSp>
      <p:sp>
        <p:nvSpPr>
          <p:cNvPr id="119" name="CasellaDiTesto 118"/>
          <p:cNvSpPr txBox="1"/>
          <p:nvPr/>
        </p:nvSpPr>
        <p:spPr>
          <a:xfrm>
            <a:off x="5669996" y="5481228"/>
            <a:ext cx="24125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Outlier</a:t>
            </a:r>
            <a:r>
              <a:rPr lang="it-IT" dirty="0" smtClean="0"/>
              <a:t> (bridge </a:t>
            </a:r>
            <a:r>
              <a:rPr lang="it-IT" dirty="0" err="1" smtClean="0"/>
              <a:t>pruning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28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of bridges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1" grpId="0" animBg="1"/>
      <p:bldP spid="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909447" y="3231234"/>
            <a:ext cx="1325106" cy="369332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18192" y="2707984"/>
            <a:ext cx="1690912" cy="369332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stationary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input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04672" y="3763268"/>
            <a:ext cx="2117952" cy="369332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nonstationary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input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611560" y="788511"/>
            <a:ext cx="2081019" cy="1911607"/>
            <a:chOff x="611560" y="788511"/>
            <a:chExt cx="2081019" cy="1911607"/>
          </a:xfrm>
        </p:grpSpPr>
        <p:sp>
          <p:nvSpPr>
            <p:cNvPr id="14" name="ZoneTexte 13"/>
            <p:cNvSpPr txBox="1"/>
            <p:nvPr/>
          </p:nvSpPr>
          <p:spPr>
            <a:xfrm>
              <a:off x="611560" y="2330786"/>
              <a:ext cx="718466" cy="3693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linear</a:t>
              </a:r>
              <a:endPara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11560" y="788511"/>
              <a:ext cx="2081019" cy="12003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fr-FR" dirty="0" smtClean="0"/>
                <a:t>PCA (</a:t>
              </a:r>
              <a:r>
                <a:rPr lang="fr-FR" dirty="0" err="1" smtClean="0"/>
                <a:t>Oja</a:t>
              </a:r>
              <a:r>
                <a:rPr lang="fr-FR" dirty="0" smtClean="0"/>
                <a:t>, 1992)</a:t>
              </a:r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fr-FR" dirty="0" smtClean="0"/>
                <a:t>neural PCA  :</a:t>
              </a:r>
            </a:p>
            <a:p>
              <a:pPr marL="742950" lvl="1" indent="-285750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fr-FR" dirty="0" smtClean="0"/>
                <a:t>GHA (1989)</a:t>
              </a:r>
            </a:p>
            <a:p>
              <a:pPr marL="742950" lvl="1" indent="-285750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fr-FR" dirty="0" smtClean="0"/>
                <a:t>APEX (1996)</a:t>
              </a:r>
              <a:endParaRPr lang="fr-FR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6860094" y="741054"/>
            <a:ext cx="1839350" cy="1959064"/>
            <a:chOff x="6860094" y="741054"/>
            <a:chExt cx="1839350" cy="1959064"/>
          </a:xfrm>
        </p:grpSpPr>
        <p:sp>
          <p:nvSpPr>
            <p:cNvPr id="17" name="ZoneTexte 16"/>
            <p:cNvSpPr txBox="1"/>
            <p:nvPr/>
          </p:nvSpPr>
          <p:spPr>
            <a:xfrm>
              <a:off x="7615493" y="2330786"/>
              <a:ext cx="1083951" cy="3693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nonlinear</a:t>
              </a:r>
              <a:endPara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860094" y="741054"/>
              <a:ext cx="1839350" cy="92333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B050"/>
                </a:buClr>
              </a:pPr>
              <a:r>
                <a:rPr lang="fr-F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VQ + P fusion</a:t>
              </a:r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fr-FR" u="sng" dirty="0" smtClean="0"/>
                <a:t>VQP</a:t>
              </a:r>
              <a:r>
                <a:rPr lang="fr-FR" dirty="0" smtClean="0"/>
                <a:t> (1993)</a:t>
              </a:r>
            </a:p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fr-FR" dirty="0" smtClean="0"/>
                <a:t>OVI-NG (2006)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718192" y="-3577"/>
            <a:ext cx="2539478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online ISOMAP (2004)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GNLG-NG (2006)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err="1" smtClean="0"/>
              <a:t>TRNMap</a:t>
            </a:r>
            <a:r>
              <a:rPr lang="fr-FR" dirty="0" smtClean="0"/>
              <a:t> (2008)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u="sng" dirty="0" smtClean="0"/>
              <a:t>RBF</a:t>
            </a:r>
            <a:r>
              <a:rPr lang="fr-FR" dirty="0" smtClean="0"/>
              <a:t>-NDR (2011)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718192" y="1196752"/>
            <a:ext cx="2495683" cy="147732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u="sng" dirty="0" err="1" smtClean="0"/>
              <a:t>incremental</a:t>
            </a:r>
            <a:r>
              <a:rPr lang="fr-FR" u="sng" dirty="0" smtClean="0"/>
              <a:t> SOM </a:t>
            </a:r>
            <a:r>
              <a:rPr lang="fr-FR" dirty="0" smtClean="0"/>
              <a:t>: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GNG-U (1997)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DASH (2005)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DSOM (2010)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u="sng" dirty="0" err="1" smtClean="0"/>
              <a:t>autoencoders</a:t>
            </a:r>
            <a:r>
              <a:rPr lang="fr-FR" dirty="0" smtClean="0"/>
              <a:t> (2006)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611560" y="4149080"/>
            <a:ext cx="8087884" cy="1070707"/>
            <a:chOff x="611560" y="4149080"/>
            <a:chExt cx="8087884" cy="1070707"/>
          </a:xfrm>
        </p:grpSpPr>
        <p:sp>
          <p:nvSpPr>
            <p:cNvPr id="16" name="ZoneTexte 15"/>
            <p:cNvSpPr txBox="1"/>
            <p:nvPr/>
          </p:nvSpPr>
          <p:spPr>
            <a:xfrm>
              <a:off x="611560" y="4149080"/>
              <a:ext cx="718466" cy="3693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linear</a:t>
              </a:r>
              <a:endPara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615493" y="4149080"/>
              <a:ext cx="1083951" cy="3693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nonlinear</a:t>
              </a:r>
              <a:endPara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11560" y="4850455"/>
              <a:ext cx="2008883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fr-FR" dirty="0" smtClean="0"/>
                <a:t>PCA (</a:t>
              </a:r>
              <a:r>
                <a:rPr lang="fr-FR" dirty="0" err="1" smtClean="0"/>
                <a:t>Oja</a:t>
              </a:r>
              <a:r>
                <a:rPr lang="fr-FR" dirty="0" smtClean="0"/>
                <a:t>, 1992)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966277" y="4850455"/>
              <a:ext cx="1733167" cy="369332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fr-FR" dirty="0" smtClean="0"/>
                <a:t>DSOM (2010)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6257670" y="-99392"/>
            <a:ext cx="2454282" cy="695980"/>
            <a:chOff x="6257670" y="-99392"/>
            <a:chExt cx="2454282" cy="695980"/>
          </a:xfrm>
        </p:grpSpPr>
        <p:cxnSp>
          <p:nvCxnSpPr>
            <p:cNvPr id="26" name="Connecteur droit avec flèche 25"/>
            <p:cNvCxnSpPr>
              <a:endCxn id="21" idx="3"/>
            </p:cNvCxnSpPr>
            <p:nvPr/>
          </p:nvCxnSpPr>
          <p:spPr>
            <a:xfrm flipH="1">
              <a:off x="6257670" y="188640"/>
              <a:ext cx="978626" cy="4079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6948264" y="-99392"/>
              <a:ext cx="17636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C00000"/>
                  </a:solidFill>
                </a:rPr>
                <a:t>connected</a:t>
              </a:r>
              <a:r>
                <a:rPr lang="fr-FR" dirty="0" smtClean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fr-FR" dirty="0" smtClean="0">
                  <a:solidFill>
                    <a:srgbClr val="C00000"/>
                  </a:solidFill>
                </a:rPr>
                <a:t>graph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7128792" y="5219787"/>
            <a:ext cx="1763688" cy="1377565"/>
            <a:chOff x="7128792" y="5219787"/>
            <a:chExt cx="1763688" cy="1377565"/>
          </a:xfrm>
        </p:grpSpPr>
        <p:cxnSp>
          <p:nvCxnSpPr>
            <p:cNvPr id="30" name="Connecteur droit avec flèche 29"/>
            <p:cNvCxnSpPr>
              <a:stCxn id="31" idx="0"/>
              <a:endCxn id="24" idx="2"/>
            </p:cNvCxnSpPr>
            <p:nvPr/>
          </p:nvCxnSpPr>
          <p:spPr>
            <a:xfrm flipH="1" flipV="1">
              <a:off x="7832861" y="5219787"/>
              <a:ext cx="177775" cy="73123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7128792" y="5951021"/>
              <a:ext cx="1763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C00000"/>
                  </a:solidFill>
                </a:rPr>
                <a:t>forgetting</a:t>
              </a:r>
              <a:r>
                <a:rPr lang="fr-FR" dirty="0" smtClean="0">
                  <a:solidFill>
                    <a:srgbClr val="C00000"/>
                  </a:solidFill>
                </a:rPr>
                <a:t> network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/>
              <a:t>i</a:t>
            </a:r>
            <a:r>
              <a:rPr lang="fr-FR" sz="1600" dirty="0" smtClean="0"/>
              <a:t>ntroduction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547296" y="4138644"/>
            <a:ext cx="2032704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real time </a:t>
            </a:r>
            <a:r>
              <a:rPr lang="fr-FR" dirty="0" smtClean="0"/>
              <a:t>PR</a:t>
            </a:r>
          </a:p>
          <a:p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diagnosis</a:t>
            </a:r>
            <a:endParaRPr lang="fr-FR" dirty="0" smtClean="0"/>
          </a:p>
          <a:p>
            <a:r>
              <a:rPr lang="fr-FR" dirty="0" err="1" smtClean="0"/>
              <a:t>novelty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endParaRPr lang="fr-FR" dirty="0" smtClean="0"/>
          </a:p>
          <a:p>
            <a:r>
              <a:rPr lang="fr-FR" dirty="0" smtClean="0"/>
              <a:t>intrusion </a:t>
            </a:r>
            <a:r>
              <a:rPr lang="fr-FR" dirty="0" err="1" smtClean="0"/>
              <a:t>detection</a:t>
            </a:r>
            <a:endParaRPr lang="fr-FR" dirty="0" smtClean="0"/>
          </a:p>
          <a:p>
            <a:r>
              <a:rPr lang="fr-FR" dirty="0" smtClean="0"/>
              <a:t>speech recognition</a:t>
            </a:r>
          </a:p>
          <a:p>
            <a:r>
              <a:rPr lang="fr-FR" dirty="0" err="1" smtClean="0"/>
              <a:t>text</a:t>
            </a:r>
            <a:r>
              <a:rPr lang="fr-FR" dirty="0" smtClean="0"/>
              <a:t> recognition</a:t>
            </a:r>
          </a:p>
          <a:p>
            <a:r>
              <a:rPr lang="fr-FR" dirty="0" smtClean="0"/>
              <a:t>computer vision</a:t>
            </a:r>
          </a:p>
          <a:p>
            <a:r>
              <a:rPr lang="fr-FR" dirty="0" err="1" smtClean="0"/>
              <a:t>scene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r>
              <a:rPr lang="fr-FR" dirty="0" smtClean="0"/>
              <a:t>face </a:t>
            </a:r>
            <a:r>
              <a:rPr lang="fr-FR" dirty="0"/>
              <a:t>recognition </a:t>
            </a:r>
          </a:p>
        </p:txBody>
      </p:sp>
    </p:spTree>
    <p:extLst>
      <p:ext uri="{BB962C8B-B14F-4D97-AF65-F5344CB8AC3E}">
        <p14:creationId xmlns="" xmlns:p14="http://schemas.microsoft.com/office/powerpoint/2010/main" val="13967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Simulations</a:t>
            </a:r>
            <a:endParaRPr lang="fr-FR" sz="3600" dirty="0"/>
          </a:p>
        </p:txBody>
      </p:sp>
      <p:grpSp>
        <p:nvGrpSpPr>
          <p:cNvPr id="9" name="Groupe 8"/>
          <p:cNvGrpSpPr/>
          <p:nvPr/>
        </p:nvGrpSpPr>
        <p:grpSpPr>
          <a:xfrm>
            <a:off x="1" y="1772816"/>
            <a:ext cx="4586931" cy="3467868"/>
            <a:chOff x="1" y="1772816"/>
            <a:chExt cx="4586931" cy="346786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855676"/>
              <a:ext cx="4586931" cy="3385008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1689038" y="1772816"/>
              <a:ext cx="1208857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</a:t>
              </a:r>
              <a:r>
                <a:rPr lang="fr-F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space</a:t>
              </a:r>
              <a:endPara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557068" y="1772816"/>
            <a:ext cx="4586932" cy="3492398"/>
            <a:chOff x="4557068" y="1772816"/>
            <a:chExt cx="4586932" cy="349239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068" y="1831147"/>
              <a:ext cx="4586932" cy="3434067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6190097" y="1772816"/>
              <a:ext cx="1320874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latent </a:t>
              </a:r>
              <a:r>
                <a:rPr lang="fr-F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space</a:t>
              </a:r>
              <a:endPara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</a:t>
            </a:r>
            <a:r>
              <a:rPr lang="fr-FR" sz="1600" dirty="0" smtClean="0"/>
              <a:t>simulations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1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Simulations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095201" y="835588"/>
            <a:ext cx="2925673" cy="156966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onCCA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fr-FR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seeds</a:t>
            </a:r>
            <a:endParaRPr lang="fr-F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bridges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double </a:t>
            </a:r>
            <a:r>
              <a:rPr lang="fr-FR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neurons</a:t>
            </a:r>
            <a:endParaRPr lang="fr-F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3684187"/>
          </a:xfrm>
          <a:prstGeom prst="rect">
            <a:avLst/>
          </a:prstGeom>
        </p:spPr>
      </p:pic>
      <p:sp>
        <p:nvSpPr>
          <p:cNvPr id="6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</a:t>
            </a:r>
            <a:r>
              <a:rPr lang="fr-FR" sz="1600" dirty="0" smtClean="0"/>
              <a:t>simulations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9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Simulations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372456" y="835588"/>
            <a:ext cx="2371162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onCCA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343"/>
            <a:ext cx="9144000" cy="41009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9009" y="1497050"/>
            <a:ext cx="230031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good initial conditions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84730" y="6050316"/>
            <a:ext cx="218886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bad</a:t>
            </a:r>
            <a:r>
              <a:rPr lang="fr-FR" b="1" dirty="0" smtClean="0"/>
              <a:t> initial conditions</a:t>
            </a:r>
            <a:endParaRPr lang="fr-FR" b="1" dirty="0"/>
          </a:p>
        </p:txBody>
      </p:sp>
      <p:sp>
        <p:nvSpPr>
          <p:cNvPr id="8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</a:t>
            </a:r>
            <a:r>
              <a:rPr lang="fr-FR" sz="1600" dirty="0" smtClean="0"/>
              <a:t>simulations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3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Simulations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372456" y="835588"/>
            <a:ext cx="2371162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onCCA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75426" y="5661248"/>
            <a:ext cx="119314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noisy</a:t>
            </a:r>
            <a:r>
              <a:rPr lang="fr-FR" b="1" dirty="0" smtClean="0"/>
              <a:t> data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1412214"/>
            <a:ext cx="5343525" cy="4000500"/>
          </a:xfrm>
          <a:prstGeom prst="rect">
            <a:avLst/>
          </a:prstGeom>
        </p:spPr>
      </p:pic>
      <p:sp>
        <p:nvSpPr>
          <p:cNvPr id="10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</a:t>
            </a:r>
            <a:r>
              <a:rPr lang="fr-FR" sz="1600" dirty="0" smtClean="0"/>
              <a:t>simulations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3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9144" y="801576"/>
            <a:ext cx="9125712" cy="6083808"/>
            <a:chOff x="9144" y="801576"/>
            <a:chExt cx="9125712" cy="608380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" y="801576"/>
              <a:ext cx="9125712" cy="6083808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271118" y="2564904"/>
              <a:ext cx="564578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CCA</a:t>
              </a:r>
              <a:endPara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Titr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Application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503548" y="548680"/>
            <a:ext cx="8136904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data repository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experiments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bearings' accelerated life tests provided by FEMTO-ST Institute,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Besancon,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51278" y="934938"/>
            <a:ext cx="2286254" cy="313932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2155 5-dimensional vectors </a:t>
            </a:r>
            <a:r>
              <a:rPr lang="en-US" dirty="0"/>
              <a:t>whose components correspond to statistical features extracted by measurements drawn from </a:t>
            </a:r>
            <a:r>
              <a:rPr lang="en-US" dirty="0">
                <a:solidFill>
                  <a:srgbClr val="C00000"/>
                </a:solidFill>
              </a:rPr>
              <a:t>four vibration transducers </a:t>
            </a:r>
            <a:r>
              <a:rPr lang="en-US" dirty="0"/>
              <a:t>installed in a kinematic chain of an electrical motor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506394" y="4146136"/>
            <a:ext cx="262393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nonstationary framework </a:t>
            </a:r>
            <a:r>
              <a:rPr lang="en-US" dirty="0" smtClean="0"/>
              <a:t>evolving from </a:t>
            </a:r>
            <a:r>
              <a:rPr lang="en-US" dirty="0"/>
              <a:t>the healthy state to a </a:t>
            </a:r>
            <a:r>
              <a:rPr lang="en-US" dirty="0">
                <a:solidFill>
                  <a:srgbClr val="C00000"/>
                </a:solidFill>
              </a:rPr>
              <a:t>double fault </a:t>
            </a:r>
            <a:r>
              <a:rPr lang="en-US" dirty="0"/>
              <a:t>occurring in the </a:t>
            </a:r>
            <a:r>
              <a:rPr lang="en-US" dirty="0">
                <a:solidFill>
                  <a:srgbClr val="FF0066"/>
                </a:solidFill>
              </a:rPr>
              <a:t>inner-race</a:t>
            </a:r>
            <a:r>
              <a:rPr lang="en-US" dirty="0"/>
              <a:t> of a bearing and in the </a:t>
            </a:r>
            <a:r>
              <a:rPr lang="en-US" dirty="0">
                <a:solidFill>
                  <a:srgbClr val="FF0066"/>
                </a:solidFill>
              </a:rPr>
              <a:t>ball </a:t>
            </a:r>
            <a:r>
              <a:rPr lang="en-US" dirty="0"/>
              <a:t>of another bearing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99792" y="4941168"/>
            <a:ext cx="16845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</a:t>
            </a:r>
            <a:r>
              <a:rPr lang="fr-FR" sz="1600" dirty="0" smtClean="0"/>
              <a:t>application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conclusions</a:t>
            </a:r>
            <a:r>
              <a:rPr lang="fr-FR" sz="1600" dirty="0" smtClean="0"/>
              <a:t>   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38208824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0"/>
            <a:ext cx="9144000" cy="67913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59648" y="3216493"/>
            <a:ext cx="1792478" cy="40626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onCCA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Application</a:t>
            </a:r>
            <a:endParaRPr lang="fr-FR" sz="3600" dirty="0"/>
          </a:p>
        </p:txBody>
      </p:sp>
      <p:sp>
        <p:nvSpPr>
          <p:cNvPr id="8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</a:t>
            </a:r>
            <a:r>
              <a:rPr lang="fr-FR" sz="1600" dirty="0" smtClean="0"/>
              <a:t>application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conclusions</a:t>
            </a:r>
            <a:r>
              <a:rPr lang="fr-FR" sz="1600" dirty="0" smtClean="0"/>
              <a:t>   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741302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0"/>
            <a:ext cx="1792478" cy="40626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onCCA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Application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2024636" y="930950"/>
            <a:ext cx="5094728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novelty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979"/>
            <a:ext cx="9144000" cy="4361293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4120902" y="2519561"/>
            <a:ext cx="1223989" cy="1083940"/>
            <a:chOff x="4120902" y="2129036"/>
            <a:chExt cx="1223989" cy="1083940"/>
          </a:xfrm>
        </p:grpSpPr>
        <p:sp>
          <p:nvSpPr>
            <p:cNvPr id="6" name="ZoneTexte 5"/>
            <p:cNvSpPr txBox="1"/>
            <p:nvPr/>
          </p:nvSpPr>
          <p:spPr>
            <a:xfrm>
              <a:off x="4120902" y="2129036"/>
              <a:ext cx="1223989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fault</a:t>
              </a:r>
              <a:r>
                <a:rPr lang="fr-F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onset</a:t>
              </a:r>
              <a:endPara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4732896" y="2492896"/>
              <a:ext cx="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</a:t>
            </a:r>
            <a:r>
              <a:rPr lang="fr-FR" sz="1600" dirty="0" smtClean="0"/>
              <a:t>application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conclusions</a:t>
            </a:r>
            <a:r>
              <a:rPr lang="fr-FR" sz="1600" dirty="0" smtClean="0"/>
              <a:t>   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16385126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Application</a:t>
            </a:r>
            <a:endParaRPr lang="fr-FR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677384"/>
            <a:ext cx="7644384" cy="51998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58624" y="5877272"/>
            <a:ext cx="1000595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GCCA</a:t>
            </a:r>
            <a:endParaRPr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</a:t>
            </a:r>
            <a:r>
              <a:rPr lang="fr-FR" sz="1600" dirty="0" smtClean="0"/>
              <a:t>application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conclusions</a:t>
            </a:r>
            <a:r>
              <a:rPr lang="fr-FR" sz="1600" dirty="0" smtClean="0"/>
              <a:t>   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309560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Application</a:t>
            </a:r>
            <a:endParaRPr lang="fr-F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452"/>
            <a:ext cx="9144000" cy="5407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196752"/>
            <a:ext cx="13657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latent </a:t>
            </a:r>
            <a:r>
              <a:rPr lang="fr-FR" dirty="0" err="1" smtClean="0"/>
              <a:t>space</a:t>
            </a:r>
            <a:endParaRPr lang="fr-FR" dirty="0"/>
          </a:p>
        </p:txBody>
      </p:sp>
      <p:sp>
        <p:nvSpPr>
          <p:cNvPr id="21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</a:t>
            </a:r>
            <a:r>
              <a:rPr lang="fr-FR" sz="1600" dirty="0" smtClean="0"/>
              <a:t>application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conclusions</a:t>
            </a:r>
            <a:r>
              <a:rPr lang="fr-FR" sz="1600" dirty="0" smtClean="0"/>
              <a:t>   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1521281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Application</a:t>
            </a:r>
            <a:endParaRPr lang="fr-F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452"/>
            <a:ext cx="9144000" cy="5407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196752"/>
            <a:ext cx="13657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latent </a:t>
            </a:r>
            <a:r>
              <a:rPr lang="fr-FR" dirty="0" err="1" smtClean="0"/>
              <a:t>space</a:t>
            </a:r>
            <a:endParaRPr lang="fr-FR" dirty="0"/>
          </a:p>
        </p:txBody>
      </p:sp>
      <p:sp>
        <p:nvSpPr>
          <p:cNvPr id="7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onCCA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</a:t>
            </a:r>
            <a:r>
              <a:rPr lang="fr-FR" sz="1600" dirty="0" smtClean="0"/>
              <a:t>application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conclusions</a:t>
            </a:r>
            <a:r>
              <a:rPr lang="fr-FR" sz="1600" dirty="0" smtClean="0"/>
              <a:t>   </a:t>
            </a:r>
            <a:endParaRPr lang="fr-FR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68452"/>
            <a:ext cx="6885807" cy="458488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347789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ovingSquares_par_cost_sigma_3_0_epsilon_0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24562"/>
            <a:ext cx="4515941" cy="338091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96940" y="-27384"/>
            <a:ext cx="353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What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is</a:t>
            </a:r>
            <a:r>
              <a:rPr lang="it-IT" sz="3600" dirty="0" smtClean="0">
                <a:solidFill>
                  <a:srgbClr val="FF0000"/>
                </a:solidFill>
              </a:rPr>
              <a:t> the goal ?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63598" y="5257775"/>
            <a:ext cx="12961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103190" y="5257775"/>
            <a:ext cx="174873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963598" y="3886175"/>
            <a:ext cx="12961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003284" y="3886175"/>
            <a:ext cx="194854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783144" y="3707304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14"/>
            <a:ext cx="8229600" cy="1143000"/>
          </a:xfrm>
        </p:spPr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285604" y="2666716"/>
            <a:ext cx="8573287" cy="889708"/>
            <a:chOff x="285604" y="2666716"/>
            <a:chExt cx="8573287" cy="889708"/>
          </a:xfrm>
        </p:grpSpPr>
        <p:sp>
          <p:nvSpPr>
            <p:cNvPr id="5" name="Arrondir un rectangle avec un coin diagonal 4"/>
            <p:cNvSpPr/>
            <p:nvPr/>
          </p:nvSpPr>
          <p:spPr>
            <a:xfrm>
              <a:off x="3887924" y="2666716"/>
              <a:ext cx="1368152" cy="864096"/>
            </a:xfrm>
            <a:prstGeom prst="round2Diag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  <a:alpha val="72000"/>
                    <a:lumMod val="95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perspectiveLeft"/>
              <a:lightRig rig="threePt" dir="t">
                <a:rot lat="0" lon="0" rev="1200000"/>
              </a:lightRig>
            </a:scene3d>
            <a:sp3d prstMaterial="metal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local</a:t>
              </a:r>
              <a:endPara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rrondir un rectangle avec un coin diagonal 5"/>
            <p:cNvSpPr/>
            <p:nvPr/>
          </p:nvSpPr>
          <p:spPr>
            <a:xfrm>
              <a:off x="285604" y="2666716"/>
              <a:ext cx="1368152" cy="864096"/>
            </a:xfrm>
            <a:prstGeom prst="round2Diag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  <a:alpha val="72000"/>
                    <a:lumMod val="95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perspectiveLeft"/>
              <a:lightRig rig="threePt" dir="t">
                <a:rot lat="0" lon="0" rev="1200000"/>
              </a:lightRig>
            </a:scene3d>
            <a:sp3d prstMaterial="metal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seed</a:t>
              </a:r>
              <a:endPara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rrondir un rectangle avec un coin diagonal 6"/>
            <p:cNvSpPr/>
            <p:nvPr/>
          </p:nvSpPr>
          <p:spPr>
            <a:xfrm>
              <a:off x="7490739" y="2692328"/>
              <a:ext cx="1368152" cy="864096"/>
            </a:xfrm>
            <a:prstGeom prst="round2Diag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  <a:alpha val="72000"/>
                    <a:lumMod val="95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perspectiveLeft"/>
              <a:lightRig rig="threePt" dir="t">
                <a:rot lat="0" lon="0" rev="1200000"/>
              </a:lightRig>
            </a:scene3d>
            <a:sp3d prstMaterial="metal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bridge</a:t>
              </a:r>
              <a:endPara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09018" y="3823848"/>
            <a:ext cx="13213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colonization</a:t>
            </a:r>
            <a:endParaRPr lang="fr-F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7430028" y="3823848"/>
            <a:ext cx="1489575" cy="829288"/>
            <a:chOff x="7430028" y="3823848"/>
            <a:chExt cx="1489575" cy="829288"/>
          </a:xfrm>
        </p:grpSpPr>
        <p:sp>
          <p:nvSpPr>
            <p:cNvPr id="10" name="ZoneTexte 9"/>
            <p:cNvSpPr txBox="1"/>
            <p:nvPr/>
          </p:nvSpPr>
          <p:spPr>
            <a:xfrm>
              <a:off x="7430028" y="3823848"/>
              <a:ext cx="14895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nonstationary</a:t>
              </a:r>
              <a:endPara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771500" y="4283804"/>
              <a:ext cx="8066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outlier</a:t>
              </a:r>
              <a:endPara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792364" y="2123564"/>
            <a:ext cx="1559273" cy="2623614"/>
            <a:chOff x="3792364" y="2123564"/>
            <a:chExt cx="1559273" cy="2623614"/>
          </a:xfrm>
        </p:grpSpPr>
        <p:sp>
          <p:nvSpPr>
            <p:cNvPr id="12" name="ZoneTexte 11"/>
            <p:cNvSpPr txBox="1"/>
            <p:nvPr/>
          </p:nvSpPr>
          <p:spPr>
            <a:xfrm>
              <a:off x="3792364" y="2123564"/>
              <a:ext cx="15592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 </a:t>
              </a:r>
              <a:r>
                <a:rPr lang="fr-FR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coordination</a:t>
              </a:r>
              <a:endPara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894958" y="3823848"/>
              <a:ext cx="135408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euclidean</a:t>
              </a:r>
              <a:r>
                <a:rPr lang="fr-FR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</a:t>
              </a:r>
              <a:r>
                <a:rPr lang="fr-FR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geodesic</a:t>
              </a:r>
              <a:r>
                <a:rPr lang="fr-FR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</a:t>
              </a:r>
              <a:r>
                <a:rPr lang="fr-FR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equivalence</a:t>
              </a:r>
              <a:endPara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475656" y="3514220"/>
            <a:ext cx="2372980" cy="2727284"/>
            <a:chOff x="1475656" y="3514220"/>
            <a:chExt cx="2372980" cy="2727284"/>
          </a:xfrm>
        </p:grpSpPr>
        <p:grpSp>
          <p:nvGrpSpPr>
            <p:cNvPr id="18" name="Diagram group"/>
            <p:cNvGrpSpPr/>
            <p:nvPr/>
          </p:nvGrpSpPr>
          <p:grpSpPr>
            <a:xfrm flipH="1">
              <a:off x="1475656" y="4374820"/>
              <a:ext cx="2041029" cy="1866684"/>
              <a:chOff x="345578" y="1448"/>
              <a:chExt cx="7538442" cy="4523065"/>
            </a:xfrm>
            <a:scene3d>
              <a:camera prst="perspectiveRelaxed" fov="3600000">
                <a:rot lat="19555737" lon="418702" rev="21000000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</p:grpSpPr>
          <p:grpSp>
            <p:nvGrpSpPr>
              <p:cNvPr id="19" name="Groupe 18"/>
              <p:cNvGrpSpPr/>
              <p:nvPr/>
            </p:nvGrpSpPr>
            <p:grpSpPr>
              <a:xfrm>
                <a:off x="345578" y="1448"/>
                <a:ext cx="7538442" cy="4523065"/>
                <a:chOff x="345578" y="1448"/>
                <a:chExt cx="7538442" cy="452306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345578" y="1448"/>
                  <a:ext cx="7538442" cy="4523065"/>
                </a:xfrm>
                <a:prstGeom prst="rect">
                  <a:avLst/>
                </a:prstGeom>
                <a:sp3d extrusionH="152250" prstMaterial="matte">
                  <a:bevelT w="165100" prst="coolSlan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Rectangle 20"/>
                <p:cNvSpPr/>
                <p:nvPr/>
              </p:nvSpPr>
              <p:spPr>
                <a:xfrm>
                  <a:off x="345578" y="1448"/>
                  <a:ext cx="7538442" cy="4523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47650" tIns="247650" rIns="247650" bIns="247650" numCol="1" spcCol="1270" anchor="ctr" anchorCtr="0">
                  <a:noAutofit/>
                </a:bodyPr>
                <a:lstStyle/>
                <a:p>
                  <a:pPr lvl="0" algn="ctr" defTabSz="28892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2400" dirty="0" err="1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topology</a:t>
                  </a:r>
                  <a:r>
                    <a:rPr lang="fr-FR" sz="2400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fr-FR" sz="2400" kern="1200" dirty="0" err="1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preserving</a:t>
                  </a:r>
                  <a:endParaRPr lang="fr-FR" sz="2400" b="1" kern="1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cxnSp>
          <p:nvCxnSpPr>
            <p:cNvPr id="23" name="Connecteur droit avec flèche 22"/>
            <p:cNvCxnSpPr/>
            <p:nvPr/>
          </p:nvCxnSpPr>
          <p:spPr>
            <a:xfrm flipH="1">
              <a:off x="2756064" y="3514220"/>
              <a:ext cx="1092572" cy="109671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5351636" y="3514220"/>
            <a:ext cx="2388716" cy="2614740"/>
            <a:chOff x="5351636" y="3514220"/>
            <a:chExt cx="2388716" cy="2614740"/>
          </a:xfrm>
        </p:grpSpPr>
        <p:grpSp>
          <p:nvGrpSpPr>
            <p:cNvPr id="14" name="Diagram group"/>
            <p:cNvGrpSpPr/>
            <p:nvPr/>
          </p:nvGrpSpPr>
          <p:grpSpPr>
            <a:xfrm>
              <a:off x="5699323" y="4262276"/>
              <a:ext cx="2041029" cy="1866684"/>
              <a:chOff x="345578" y="1448"/>
              <a:chExt cx="7538442" cy="4523065"/>
            </a:xfrm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</p:grpSpPr>
          <p:grpSp>
            <p:nvGrpSpPr>
              <p:cNvPr id="15" name="Groupe 14"/>
              <p:cNvGrpSpPr/>
              <p:nvPr/>
            </p:nvGrpSpPr>
            <p:grpSpPr>
              <a:xfrm>
                <a:off x="345578" y="1448"/>
                <a:ext cx="7538442" cy="4523065"/>
                <a:chOff x="345578" y="1448"/>
                <a:chExt cx="7538442" cy="4523065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345578" y="1448"/>
                  <a:ext cx="7538442" cy="4523065"/>
                </a:xfrm>
                <a:prstGeom prst="rect">
                  <a:avLst/>
                </a:prstGeom>
                <a:sp3d extrusionH="152250" prstMaterial="matte">
                  <a:bevelT w="165100" prst="coolSlan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Rectangle 16"/>
                <p:cNvSpPr/>
                <p:nvPr/>
              </p:nvSpPr>
              <p:spPr>
                <a:xfrm>
                  <a:off x="345578" y="1448"/>
                  <a:ext cx="7538442" cy="452306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47650" tIns="247650" rIns="247650" bIns="247650" numCol="1" spcCol="1270" anchor="ctr" anchorCtr="0">
                  <a:noAutofit/>
                  <a:sp3d extrusionH="28000" prstMaterial="matte"/>
                </a:bodyPr>
                <a:lstStyle/>
                <a:p>
                  <a:pPr lvl="0" algn="ctr" defTabSz="28892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2400" kern="1200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distance </a:t>
                  </a:r>
                  <a:r>
                    <a:rPr lang="fr-FR" sz="2400" kern="1200" dirty="0" err="1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preserving</a:t>
                  </a:r>
                  <a:endParaRPr lang="fr-FR" sz="2400" b="1" kern="1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cxnSp>
          <p:nvCxnSpPr>
            <p:cNvPr id="25" name="Connecteur droit avec flèche 24"/>
            <p:cNvCxnSpPr/>
            <p:nvPr/>
          </p:nvCxnSpPr>
          <p:spPr>
            <a:xfrm>
              <a:off x="5351636" y="3514220"/>
              <a:ext cx="1092572" cy="109671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ntroduction      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</a:t>
            </a:r>
            <a:r>
              <a:rPr lang="fr-FR" sz="1600" dirty="0" smtClean="0"/>
              <a:t>conclusions   </a:t>
            </a:r>
            <a:endParaRPr lang="fr-FR" sz="1600" dirty="0"/>
          </a:p>
        </p:txBody>
      </p:sp>
    </p:spTree>
    <p:extLst>
      <p:ext uri="{BB962C8B-B14F-4D97-AF65-F5344CB8AC3E}">
        <p14:creationId xmlns="" xmlns:p14="http://schemas.microsoft.com/office/powerpoint/2010/main" val="40346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70" y="698500"/>
            <a:ext cx="4914900" cy="5461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85372" y="6261388"/>
            <a:ext cx="554709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Aaron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Nimzowitsch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(1886-1935)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5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2"/>
          <p:cNvGrpSpPr/>
          <p:nvPr/>
        </p:nvGrpSpPr>
        <p:grpSpPr>
          <a:xfrm>
            <a:off x="3358374" y="1618290"/>
            <a:ext cx="2664296" cy="2664296"/>
            <a:chOff x="3358374" y="1618290"/>
            <a:chExt cx="2664296" cy="2664296"/>
          </a:xfrm>
        </p:grpSpPr>
        <p:sp>
          <p:nvSpPr>
            <p:cNvPr id="20" name="Ovale 19"/>
            <p:cNvSpPr/>
            <p:nvPr/>
          </p:nvSpPr>
          <p:spPr>
            <a:xfrm>
              <a:off x="3358374" y="1618290"/>
              <a:ext cx="2664296" cy="26642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2" name="Connettore 2 21"/>
            <p:cNvCxnSpPr/>
            <p:nvPr/>
          </p:nvCxnSpPr>
          <p:spPr>
            <a:xfrm flipV="1">
              <a:off x="4726526" y="2338371"/>
              <a:ext cx="1122311" cy="57606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5148064" y="226758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λ</a:t>
              </a:r>
              <a:endParaRPr lang="it-IT" b="1" dirty="0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4283968" y="2492896"/>
            <a:ext cx="35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w</a:t>
            </a:r>
          </a:p>
          <a:p>
            <a:endParaRPr lang="it-IT" b="1" dirty="0"/>
          </a:p>
        </p:txBody>
      </p:sp>
      <p:cxnSp>
        <p:nvCxnSpPr>
          <p:cNvPr id="42" name="Connettore 1 41"/>
          <p:cNvCxnSpPr/>
          <p:nvPr/>
        </p:nvCxnSpPr>
        <p:spPr>
          <a:xfrm flipH="1">
            <a:off x="4543926" y="2905780"/>
            <a:ext cx="143598" cy="7077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>
            <a:off x="4174958" y="2905780"/>
            <a:ext cx="512566" cy="3427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4732421" y="2919663"/>
            <a:ext cx="529390" cy="7660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V="1">
            <a:off x="4652392" y="2803358"/>
            <a:ext cx="753797" cy="1203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H="1" flipV="1">
            <a:off x="5398168" y="2803358"/>
            <a:ext cx="224590" cy="372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H="1">
            <a:off x="5398168" y="1816768"/>
            <a:ext cx="288758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 flipV="1">
            <a:off x="5189621" y="1443790"/>
            <a:ext cx="505326" cy="3890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 flipH="1">
            <a:off x="5702968" y="1511968"/>
            <a:ext cx="1006643" cy="300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4451034" y="264953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1</a:t>
            </a:r>
            <a:endParaRPr lang="it-IT" sz="1000" b="1" dirty="0"/>
          </a:p>
        </p:txBody>
      </p:sp>
      <p:sp>
        <p:nvSpPr>
          <p:cNvPr id="13" name="Ovale 12"/>
          <p:cNvSpPr/>
          <p:nvPr/>
        </p:nvSpPr>
        <p:spPr>
          <a:xfrm>
            <a:off x="4427984" y="350100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292080" y="270892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067944" y="314096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7"/>
          <p:cNvSpPr/>
          <p:nvPr/>
        </p:nvSpPr>
        <p:spPr>
          <a:xfrm>
            <a:off x="5508104" y="3068960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5148064" y="357301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>
            <a:off x="4614824" y="2809264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Ovale 98"/>
          <p:cNvSpPr/>
          <p:nvPr/>
        </p:nvSpPr>
        <p:spPr>
          <a:xfrm>
            <a:off x="5584123" y="170080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6588224" y="141277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5076056" y="134076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CasellaDiTesto 104"/>
          <p:cNvSpPr txBox="1"/>
          <p:nvPr/>
        </p:nvSpPr>
        <p:spPr>
          <a:xfrm>
            <a:off x="1733369" y="225781"/>
            <a:ext cx="553549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interpolation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geodesic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distances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CasellaDiTesto 105"/>
          <p:cNvSpPr txBox="1"/>
          <p:nvPr/>
        </p:nvSpPr>
        <p:spPr>
          <a:xfrm>
            <a:off x="5435344" y="3193812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projection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CasellaDiTesto 106"/>
          <p:cNvSpPr txBox="1"/>
          <p:nvPr/>
        </p:nvSpPr>
        <p:spPr>
          <a:xfrm>
            <a:off x="3563888" y="2402304"/>
            <a:ext cx="9124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winner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projection</a:t>
            </a: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CasellaDiTesto 126"/>
          <p:cNvSpPr txBox="1"/>
          <p:nvPr/>
        </p:nvSpPr>
        <p:spPr>
          <a:xfrm>
            <a:off x="236834" y="4687976"/>
            <a:ext cx="82413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edges have been computed in the input space (CHL)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selected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sphere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centered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winner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projection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belong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tree</a:t>
            </a:r>
            <a:endParaRPr lang="it-IT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the input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estimated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geodesic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estimated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Euclidean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2"/>
          <p:cNvGrpSpPr/>
          <p:nvPr/>
        </p:nvGrpSpPr>
        <p:grpSpPr>
          <a:xfrm>
            <a:off x="3358374" y="1618290"/>
            <a:ext cx="2664296" cy="2664296"/>
            <a:chOff x="3358374" y="1618290"/>
            <a:chExt cx="2664296" cy="2664296"/>
          </a:xfrm>
        </p:grpSpPr>
        <p:sp>
          <p:nvSpPr>
            <p:cNvPr id="20" name="Ovale 19"/>
            <p:cNvSpPr/>
            <p:nvPr/>
          </p:nvSpPr>
          <p:spPr>
            <a:xfrm>
              <a:off x="3358374" y="1618290"/>
              <a:ext cx="2664296" cy="26642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2" name="Connettore 2 21"/>
            <p:cNvCxnSpPr/>
            <p:nvPr/>
          </p:nvCxnSpPr>
          <p:spPr>
            <a:xfrm flipV="1">
              <a:off x="4726526" y="2338371"/>
              <a:ext cx="1122311" cy="57606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5148064" y="226758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λ</a:t>
              </a:r>
              <a:endParaRPr lang="it-IT" b="1" dirty="0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4283968" y="2492896"/>
            <a:ext cx="35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w</a:t>
            </a:r>
          </a:p>
          <a:p>
            <a:endParaRPr lang="it-IT" b="1" dirty="0"/>
          </a:p>
        </p:txBody>
      </p:sp>
      <p:cxnSp>
        <p:nvCxnSpPr>
          <p:cNvPr id="42" name="Connettore 1 41"/>
          <p:cNvCxnSpPr/>
          <p:nvPr/>
        </p:nvCxnSpPr>
        <p:spPr>
          <a:xfrm flipH="1">
            <a:off x="4543926" y="2905780"/>
            <a:ext cx="143598" cy="7077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>
            <a:off x="4174958" y="2905780"/>
            <a:ext cx="512566" cy="3427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4732421" y="2919663"/>
            <a:ext cx="529390" cy="7660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V="1">
            <a:off x="4652392" y="2803358"/>
            <a:ext cx="753797" cy="1203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H="1" flipV="1">
            <a:off x="5398168" y="2803358"/>
            <a:ext cx="224590" cy="372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H="1">
            <a:off x="5398168" y="1816768"/>
            <a:ext cx="288758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 flipV="1">
            <a:off x="5189621" y="1443790"/>
            <a:ext cx="505326" cy="3890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 flipH="1">
            <a:off x="5702968" y="1511968"/>
            <a:ext cx="1006643" cy="300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4451034" y="264953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1</a:t>
            </a:r>
            <a:endParaRPr lang="it-IT" sz="1000" b="1" dirty="0"/>
          </a:p>
        </p:txBody>
      </p:sp>
      <p:sp>
        <p:nvSpPr>
          <p:cNvPr id="13" name="Ovale 12"/>
          <p:cNvSpPr/>
          <p:nvPr/>
        </p:nvSpPr>
        <p:spPr>
          <a:xfrm>
            <a:off x="4427984" y="350100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292080" y="270892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067944" y="314096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7"/>
          <p:cNvSpPr/>
          <p:nvPr/>
        </p:nvSpPr>
        <p:spPr>
          <a:xfrm>
            <a:off x="5508104" y="306896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5148064" y="357301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>
            <a:off x="4614824" y="2809264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Ovale 98"/>
          <p:cNvSpPr/>
          <p:nvPr/>
        </p:nvSpPr>
        <p:spPr>
          <a:xfrm>
            <a:off x="5584123" y="170080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6588224" y="141277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5076056" y="134076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CasellaDiTesto 104"/>
          <p:cNvSpPr txBox="1"/>
          <p:nvPr/>
        </p:nvSpPr>
        <p:spPr>
          <a:xfrm>
            <a:off x="1733369" y="225781"/>
            <a:ext cx="553549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interpolation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geodesic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distances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CasellaDiTesto 105"/>
          <p:cNvSpPr txBox="1"/>
          <p:nvPr/>
        </p:nvSpPr>
        <p:spPr>
          <a:xfrm>
            <a:off x="5435344" y="3193812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projection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CasellaDiTesto 106"/>
          <p:cNvSpPr txBox="1"/>
          <p:nvPr/>
        </p:nvSpPr>
        <p:spPr>
          <a:xfrm>
            <a:off x="3563888" y="2402304"/>
            <a:ext cx="9124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winner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projection</a:t>
            </a: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CasellaDiTesto 126"/>
          <p:cNvSpPr txBox="1"/>
          <p:nvPr/>
        </p:nvSpPr>
        <p:spPr>
          <a:xfrm>
            <a:off x="236834" y="4687976"/>
            <a:ext cx="82413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edges have been computed in the input space (CHL)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selected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sphere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centered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winner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projection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belong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tree</a:t>
            </a:r>
            <a:endParaRPr lang="it-IT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the input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estimated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geodesic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estimated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Euclidean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2"/>
          <p:cNvGrpSpPr/>
          <p:nvPr/>
        </p:nvGrpSpPr>
        <p:grpSpPr>
          <a:xfrm>
            <a:off x="3358374" y="1618290"/>
            <a:ext cx="2664296" cy="2664296"/>
            <a:chOff x="3358374" y="1618290"/>
            <a:chExt cx="2664296" cy="2664296"/>
          </a:xfrm>
        </p:grpSpPr>
        <p:sp>
          <p:nvSpPr>
            <p:cNvPr id="20" name="Ovale 19"/>
            <p:cNvSpPr/>
            <p:nvPr/>
          </p:nvSpPr>
          <p:spPr>
            <a:xfrm>
              <a:off x="3358374" y="1618290"/>
              <a:ext cx="2664296" cy="26642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2" name="Connettore 2 21"/>
            <p:cNvCxnSpPr/>
            <p:nvPr/>
          </p:nvCxnSpPr>
          <p:spPr>
            <a:xfrm flipV="1">
              <a:off x="4726526" y="2338371"/>
              <a:ext cx="1122311" cy="57606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5148064" y="226758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λ</a:t>
              </a:r>
              <a:endParaRPr lang="it-IT" b="1" dirty="0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4283968" y="2492896"/>
            <a:ext cx="35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w</a:t>
            </a:r>
          </a:p>
          <a:p>
            <a:endParaRPr lang="it-IT" b="1" dirty="0"/>
          </a:p>
        </p:txBody>
      </p:sp>
      <p:cxnSp>
        <p:nvCxnSpPr>
          <p:cNvPr id="42" name="Connettore 1 41"/>
          <p:cNvCxnSpPr/>
          <p:nvPr/>
        </p:nvCxnSpPr>
        <p:spPr>
          <a:xfrm flipH="1">
            <a:off x="4543926" y="2905780"/>
            <a:ext cx="143598" cy="7077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>
            <a:off x="4174958" y="2905780"/>
            <a:ext cx="512566" cy="3427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4732421" y="2919663"/>
            <a:ext cx="529390" cy="766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V="1">
            <a:off x="4652392" y="2803358"/>
            <a:ext cx="753797" cy="1203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H="1" flipV="1">
            <a:off x="5398168" y="2803358"/>
            <a:ext cx="224590" cy="3729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H="1">
            <a:off x="5398168" y="1816768"/>
            <a:ext cx="288758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 flipV="1">
            <a:off x="5189621" y="1443790"/>
            <a:ext cx="505326" cy="3890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 flipH="1">
            <a:off x="5702968" y="1511968"/>
            <a:ext cx="1006643" cy="300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4451034" y="264953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1</a:t>
            </a:r>
            <a:endParaRPr lang="it-IT" sz="1000" b="1" dirty="0"/>
          </a:p>
        </p:txBody>
      </p:sp>
      <p:sp>
        <p:nvSpPr>
          <p:cNvPr id="13" name="Ovale 12"/>
          <p:cNvSpPr/>
          <p:nvPr/>
        </p:nvSpPr>
        <p:spPr>
          <a:xfrm>
            <a:off x="4427984" y="350100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292080" y="270892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067944" y="314096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7"/>
          <p:cNvSpPr/>
          <p:nvPr/>
        </p:nvSpPr>
        <p:spPr>
          <a:xfrm>
            <a:off x="5508104" y="306896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5148064" y="357301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>
            <a:off x="4614824" y="2809264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Ovale 98"/>
          <p:cNvSpPr/>
          <p:nvPr/>
        </p:nvSpPr>
        <p:spPr>
          <a:xfrm>
            <a:off x="5584123" y="170080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6588224" y="141277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5076056" y="134076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CasellaDiTesto 104"/>
          <p:cNvSpPr txBox="1"/>
          <p:nvPr/>
        </p:nvSpPr>
        <p:spPr>
          <a:xfrm>
            <a:off x="1733369" y="225781"/>
            <a:ext cx="553549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interpolation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geodesic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distances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CasellaDiTesto 105"/>
          <p:cNvSpPr txBox="1"/>
          <p:nvPr/>
        </p:nvSpPr>
        <p:spPr>
          <a:xfrm>
            <a:off x="5435344" y="3193812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projection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CasellaDiTesto 106"/>
          <p:cNvSpPr txBox="1"/>
          <p:nvPr/>
        </p:nvSpPr>
        <p:spPr>
          <a:xfrm>
            <a:off x="3563888" y="2402304"/>
            <a:ext cx="9124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winner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projection</a:t>
            </a: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CasellaDiTesto 126"/>
          <p:cNvSpPr txBox="1"/>
          <p:nvPr/>
        </p:nvSpPr>
        <p:spPr>
          <a:xfrm>
            <a:off x="236834" y="4687976"/>
            <a:ext cx="82413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edges have been computed in the input space (CHL)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selected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sphere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centered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winner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projection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belong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it-I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u="sng" dirty="0" err="1" smtClean="0">
                <a:latin typeface="Times New Roman" pitchFamily="18" charset="0"/>
                <a:cs typeface="Times New Roman" pitchFamily="18" charset="0"/>
              </a:rPr>
              <a:t>tree</a:t>
            </a:r>
            <a:endParaRPr lang="it-IT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the input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estimated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geodesic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estimated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Euclidean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distances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0247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2"/>
          <p:cNvGrpSpPr/>
          <p:nvPr/>
        </p:nvGrpSpPr>
        <p:grpSpPr>
          <a:xfrm>
            <a:off x="3358374" y="1618290"/>
            <a:ext cx="2664296" cy="2664296"/>
            <a:chOff x="3358374" y="1618290"/>
            <a:chExt cx="2664296" cy="2664296"/>
          </a:xfrm>
        </p:grpSpPr>
        <p:sp>
          <p:nvSpPr>
            <p:cNvPr id="20" name="Ovale 19"/>
            <p:cNvSpPr/>
            <p:nvPr/>
          </p:nvSpPr>
          <p:spPr>
            <a:xfrm>
              <a:off x="3358374" y="1618290"/>
              <a:ext cx="2664296" cy="26642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2" name="Connettore 2 21"/>
            <p:cNvCxnSpPr/>
            <p:nvPr/>
          </p:nvCxnSpPr>
          <p:spPr>
            <a:xfrm flipV="1">
              <a:off x="4726526" y="2338371"/>
              <a:ext cx="1122311" cy="57606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5148064" y="226758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λ</a:t>
              </a:r>
              <a:endParaRPr lang="it-IT" b="1" dirty="0"/>
            </a:p>
          </p:txBody>
        </p:sp>
      </p:grpSp>
      <p:cxnSp>
        <p:nvCxnSpPr>
          <p:cNvPr id="44" name="Connettore 1 50"/>
          <p:cNvCxnSpPr/>
          <p:nvPr/>
        </p:nvCxnSpPr>
        <p:spPr>
          <a:xfrm>
            <a:off x="4470400" y="1948329"/>
            <a:ext cx="245035" cy="9622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4283968" y="2492896"/>
            <a:ext cx="35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w</a:t>
            </a:r>
          </a:p>
          <a:p>
            <a:endParaRPr lang="it-IT" b="1" dirty="0"/>
          </a:p>
        </p:txBody>
      </p:sp>
      <p:cxnSp>
        <p:nvCxnSpPr>
          <p:cNvPr id="42" name="Connettore 1 41"/>
          <p:cNvCxnSpPr/>
          <p:nvPr/>
        </p:nvCxnSpPr>
        <p:spPr>
          <a:xfrm flipH="1">
            <a:off x="4543926" y="2905780"/>
            <a:ext cx="143598" cy="7077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>
            <a:off x="4174958" y="2905780"/>
            <a:ext cx="512566" cy="3427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4732421" y="2919663"/>
            <a:ext cx="529390" cy="766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V="1">
            <a:off x="4652392" y="2803358"/>
            <a:ext cx="753797" cy="1203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H="1" flipV="1">
            <a:off x="5398168" y="2803358"/>
            <a:ext cx="224590" cy="3729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H="1">
            <a:off x="5398168" y="1816768"/>
            <a:ext cx="288758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 flipV="1">
            <a:off x="5189621" y="1443790"/>
            <a:ext cx="505326" cy="3890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 flipH="1">
            <a:off x="5702968" y="1511968"/>
            <a:ext cx="1006643" cy="300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/>
          <p:cNvSpPr txBox="1"/>
          <p:nvPr/>
        </p:nvSpPr>
        <p:spPr>
          <a:xfrm>
            <a:off x="4451034" y="264953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1</a:t>
            </a:r>
            <a:endParaRPr lang="it-IT" sz="1000" b="1" dirty="0"/>
          </a:p>
        </p:txBody>
      </p:sp>
      <p:sp>
        <p:nvSpPr>
          <p:cNvPr id="13" name="Ovale 12"/>
          <p:cNvSpPr/>
          <p:nvPr/>
        </p:nvSpPr>
        <p:spPr>
          <a:xfrm>
            <a:off x="4427984" y="350100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292080" y="270892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067944" y="314096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7"/>
          <p:cNvSpPr/>
          <p:nvPr/>
        </p:nvSpPr>
        <p:spPr>
          <a:xfrm>
            <a:off x="5508104" y="306896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5148064" y="357301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>
            <a:off x="4614824" y="2809264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Ovale 98"/>
          <p:cNvSpPr/>
          <p:nvPr/>
        </p:nvSpPr>
        <p:spPr>
          <a:xfrm>
            <a:off x="5584123" y="170080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6588224" y="1412776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5076056" y="1340768"/>
            <a:ext cx="216024" cy="2160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CasellaDiTesto 104"/>
          <p:cNvSpPr txBox="1"/>
          <p:nvPr/>
        </p:nvSpPr>
        <p:spPr>
          <a:xfrm>
            <a:off x="1733369" y="225781"/>
            <a:ext cx="553549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interpolation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geodesic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distances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CasellaDiTesto 105"/>
          <p:cNvSpPr txBox="1"/>
          <p:nvPr/>
        </p:nvSpPr>
        <p:spPr>
          <a:xfrm>
            <a:off x="5435344" y="3193812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projection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CasellaDiTesto 106"/>
          <p:cNvSpPr txBox="1"/>
          <p:nvPr/>
        </p:nvSpPr>
        <p:spPr>
          <a:xfrm>
            <a:off x="3563888" y="2402304"/>
            <a:ext cx="9124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winner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projection</a:t>
            </a: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2699792" y="1428157"/>
            <a:ext cx="1872208" cy="704699"/>
            <a:chOff x="2699792" y="1428157"/>
            <a:chExt cx="1872208" cy="704699"/>
          </a:xfrm>
        </p:grpSpPr>
        <p:sp>
          <p:nvSpPr>
            <p:cNvPr id="30" name="Ovale 29"/>
            <p:cNvSpPr/>
            <p:nvPr/>
          </p:nvSpPr>
          <p:spPr>
            <a:xfrm>
              <a:off x="3707904" y="1628800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332260" y="1428157"/>
              <a:ext cx="356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w</a:t>
              </a:r>
            </a:p>
            <a:p>
              <a:endParaRPr lang="it-IT" b="1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3506472" y="157333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 smtClean="0"/>
                <a:t>2</a:t>
              </a:r>
              <a:endParaRPr lang="it-IT" sz="1000" b="1" dirty="0"/>
            </a:p>
          </p:txBody>
        </p:sp>
        <p:cxnSp>
          <p:nvCxnSpPr>
            <p:cNvPr id="35" name="Connettore 1 34"/>
            <p:cNvCxnSpPr/>
            <p:nvPr/>
          </p:nvCxnSpPr>
          <p:spPr>
            <a:xfrm flipH="1" flipV="1">
              <a:off x="3817856" y="1734532"/>
              <a:ext cx="655163" cy="22624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e 35"/>
            <p:cNvSpPr/>
            <p:nvPr/>
          </p:nvSpPr>
          <p:spPr>
            <a:xfrm>
              <a:off x="2699792" y="1916832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0" name="Connettore 1 39"/>
            <p:cNvCxnSpPr/>
            <p:nvPr/>
          </p:nvCxnSpPr>
          <p:spPr>
            <a:xfrm flipV="1">
              <a:off x="2801566" y="1741251"/>
              <a:ext cx="1006813" cy="28210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e 33"/>
            <p:cNvSpPr/>
            <p:nvPr/>
          </p:nvSpPr>
          <p:spPr>
            <a:xfrm>
              <a:off x="4355976" y="184482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CasellaDiTesto 42"/>
          <p:cNvSpPr txBox="1"/>
          <p:nvPr/>
        </p:nvSpPr>
        <p:spPr>
          <a:xfrm>
            <a:off x="1400616" y="4717097"/>
            <a:ext cx="6336704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technique is also used in case of bridges, which behave as edges between trees</a:t>
            </a:r>
          </a:p>
          <a:p>
            <a:pPr algn="ctr"/>
            <a:r>
              <a:rPr lang="it-IT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it-IT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estimating</a:t>
            </a:r>
            <a:r>
              <a:rPr lang="it-IT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relative position </a:t>
            </a:r>
            <a:r>
              <a:rPr lang="it-IT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trees</a:t>
            </a:r>
            <a:r>
              <a:rPr lang="it-IT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it-IT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ovingSquares_par_cost_sigma_3_0_epsilon_0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24562"/>
            <a:ext cx="4515941" cy="338091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96940" y="-27384"/>
            <a:ext cx="353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What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is</a:t>
            </a:r>
            <a:r>
              <a:rPr lang="it-IT" sz="3600" dirty="0" smtClean="0">
                <a:solidFill>
                  <a:srgbClr val="FF0000"/>
                </a:solidFill>
              </a:rPr>
              <a:t> the goal ?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63598" y="5257775"/>
            <a:ext cx="12961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103190" y="5257775"/>
            <a:ext cx="174873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963598" y="3886175"/>
            <a:ext cx="12961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003284" y="3886175"/>
            <a:ext cx="194854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783144" y="3707304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967814" y="5257775"/>
            <a:ext cx="12961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257475" y="5257775"/>
            <a:ext cx="144016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67814" y="3886175"/>
            <a:ext cx="12961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257475" y="3886175"/>
            <a:ext cx="144016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ovingSquares_par_cost_sigma_3_0_epsilon_0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24562"/>
            <a:ext cx="4515941" cy="3380918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-85223" y="342208"/>
            <a:ext cx="4601164" cy="3380918"/>
            <a:chOff x="-85223" y="342208"/>
            <a:chExt cx="4601164" cy="3380918"/>
          </a:xfrm>
        </p:grpSpPr>
        <p:pic>
          <p:nvPicPr>
            <p:cNvPr id="4" name="Immagine 3" descr="movingSquares_par_cost_0_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2208"/>
              <a:ext cx="4515941" cy="3380918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-85223" y="598120"/>
              <a:ext cx="100811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SOM</a:t>
              </a:r>
              <a:r>
                <a:rPr lang="it-IT" dirty="0" smtClean="0">
                  <a:solidFill>
                    <a:srgbClr val="0070C0"/>
                  </a:solidFill>
                </a:rPr>
                <a:t> </a:t>
              </a:r>
              <a:r>
                <a:rPr lang="it-IT" dirty="0" err="1" smtClean="0">
                  <a:solidFill>
                    <a:srgbClr val="0070C0"/>
                  </a:solidFill>
                </a:rPr>
                <a:t>with</a:t>
              </a:r>
              <a:r>
                <a:rPr lang="it-IT" dirty="0" smtClean="0">
                  <a:solidFill>
                    <a:srgbClr val="0070C0"/>
                  </a:solidFill>
                </a:rPr>
                <a:t> </a:t>
              </a:r>
            </a:p>
            <a:p>
              <a:pPr algn="ctr"/>
              <a:r>
                <a:rPr lang="it-IT" dirty="0" smtClean="0">
                  <a:solidFill>
                    <a:srgbClr val="0070C0"/>
                  </a:solidFill>
                </a:rPr>
                <a:t>low </a:t>
              </a:r>
              <a:r>
                <a:rPr lang="it-IT" dirty="0" err="1" smtClean="0">
                  <a:solidFill>
                    <a:srgbClr val="0070C0"/>
                  </a:solidFill>
                </a:rPr>
                <a:t>constant</a:t>
              </a:r>
              <a:r>
                <a:rPr lang="it-IT" dirty="0" smtClean="0">
                  <a:solidFill>
                    <a:srgbClr val="0070C0"/>
                  </a:solidFill>
                </a:rPr>
                <a:t> </a:t>
              </a:r>
              <a:r>
                <a:rPr lang="it-IT" dirty="0" err="1" smtClean="0">
                  <a:solidFill>
                    <a:srgbClr val="0070C0"/>
                  </a:solidFill>
                </a:rPr>
                <a:t>learningrate</a:t>
              </a:r>
              <a:endParaRPr lang="it-IT" dirty="0">
                <a:solidFill>
                  <a:srgbClr val="0070C0"/>
                </a:solidFill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-85223" y="3895299"/>
            <a:ext cx="1008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SOM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with</a:t>
            </a:r>
            <a:r>
              <a:rPr lang="it-IT" dirty="0" smtClean="0">
                <a:solidFill>
                  <a:srgbClr val="0070C0"/>
                </a:solidFill>
              </a:rPr>
              <a:t> high </a:t>
            </a:r>
            <a:r>
              <a:rPr lang="it-IT" dirty="0" err="1" smtClean="0">
                <a:solidFill>
                  <a:srgbClr val="0070C0"/>
                </a:solidFill>
              </a:rPr>
              <a:t>constant</a:t>
            </a:r>
            <a:endParaRPr lang="it-IT" dirty="0" smtClean="0">
              <a:solidFill>
                <a:srgbClr val="0070C0"/>
              </a:solidFill>
            </a:endParaRPr>
          </a:p>
          <a:p>
            <a:pPr algn="ctr"/>
            <a:r>
              <a:rPr lang="it-IT" dirty="0" err="1" smtClean="0">
                <a:solidFill>
                  <a:srgbClr val="0070C0"/>
                </a:solidFill>
              </a:rPr>
              <a:t>learning</a:t>
            </a:r>
            <a:r>
              <a:rPr lang="it-IT" dirty="0" smtClean="0">
                <a:solidFill>
                  <a:srgbClr val="0070C0"/>
                </a:solidFill>
              </a:rPr>
              <a:t> rate</a:t>
            </a:r>
            <a:endParaRPr lang="it-IT" dirty="0">
              <a:solidFill>
                <a:srgbClr val="0070C0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4628059" y="874028"/>
            <a:ext cx="4515941" cy="5119676"/>
            <a:chOff x="4628059" y="874028"/>
            <a:chExt cx="4515941" cy="5119676"/>
          </a:xfrm>
        </p:grpSpPr>
        <p:pic>
          <p:nvPicPr>
            <p:cNvPr id="3" name="Immagine 2" descr="movingSquare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8059" y="874028"/>
              <a:ext cx="4515941" cy="511967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5364089" y="5301279"/>
              <a:ext cx="3240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DSOM</a:t>
              </a:r>
              <a:r>
                <a:rPr lang="it-IT" dirty="0" smtClean="0">
                  <a:solidFill>
                    <a:srgbClr val="0070C0"/>
                  </a:solidFill>
                </a:rPr>
                <a:t> </a:t>
              </a:r>
            </a:p>
            <a:p>
              <a:pPr algn="ctr"/>
              <a:r>
                <a:rPr lang="it-IT" dirty="0" err="1" smtClean="0">
                  <a:solidFill>
                    <a:srgbClr val="0070C0"/>
                  </a:solidFill>
                </a:rPr>
                <a:t>with</a:t>
              </a:r>
              <a:r>
                <a:rPr lang="it-IT" dirty="0" smtClean="0">
                  <a:solidFill>
                    <a:srgbClr val="0070C0"/>
                  </a:solidFill>
                </a:rPr>
                <a:t> high </a:t>
              </a:r>
              <a:r>
                <a:rPr lang="it-IT" dirty="0" err="1" smtClean="0">
                  <a:solidFill>
                    <a:srgbClr val="0070C0"/>
                  </a:solidFill>
                </a:rPr>
                <a:t>constant</a:t>
              </a:r>
              <a:r>
                <a:rPr lang="it-IT" dirty="0" smtClean="0">
                  <a:solidFill>
                    <a:srgbClr val="0070C0"/>
                  </a:solidFill>
                </a:rPr>
                <a:t> </a:t>
              </a:r>
              <a:r>
                <a:rPr lang="it-IT" dirty="0" err="1" smtClean="0">
                  <a:solidFill>
                    <a:srgbClr val="0070C0"/>
                  </a:solidFill>
                </a:rPr>
                <a:t>learning</a:t>
              </a:r>
              <a:r>
                <a:rPr lang="it-IT" dirty="0" smtClean="0">
                  <a:solidFill>
                    <a:srgbClr val="0070C0"/>
                  </a:solidFill>
                </a:rPr>
                <a:t> rate</a:t>
              </a:r>
              <a:endParaRPr lang="it-IT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3707904" y="4140136"/>
            <a:ext cx="17041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memoryless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796940" y="-27384"/>
            <a:ext cx="353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What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is</a:t>
            </a:r>
            <a:r>
              <a:rPr lang="it-IT" sz="3600" dirty="0" smtClean="0">
                <a:solidFill>
                  <a:srgbClr val="FF0000"/>
                </a:solidFill>
              </a:rPr>
              <a:t> the goal ?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3945043" y="548680"/>
            <a:ext cx="1239314" cy="461665"/>
          </a:xfrm>
          <a:prstGeom prst="rect">
            <a:avLst/>
          </a:prstGeom>
          <a:solidFill>
            <a:srgbClr val="92D050">
              <a:alpha val="78039"/>
            </a:srgbClr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796940" y="-27384"/>
            <a:ext cx="353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What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is</a:t>
            </a:r>
            <a:r>
              <a:rPr lang="it-IT" sz="3600" dirty="0" smtClean="0">
                <a:solidFill>
                  <a:srgbClr val="FF0000"/>
                </a:solidFill>
              </a:rPr>
              <a:t> the goal ?</a:t>
            </a:r>
            <a:endParaRPr lang="it-IT" sz="3600" dirty="0">
              <a:solidFill>
                <a:srgbClr val="FF0000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3875420" y="1016876"/>
            <a:ext cx="1378262" cy="962999"/>
            <a:chOff x="3875420" y="1016876"/>
            <a:chExt cx="1378262" cy="962999"/>
          </a:xfrm>
        </p:grpSpPr>
        <p:sp>
          <p:nvSpPr>
            <p:cNvPr id="12" name="Freccia in giù 11"/>
            <p:cNvSpPr/>
            <p:nvPr/>
          </p:nvSpPr>
          <p:spPr>
            <a:xfrm>
              <a:off x="4420684" y="1016876"/>
              <a:ext cx="288032" cy="288032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875420" y="1333544"/>
              <a:ext cx="1378262" cy="646331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3600" dirty="0" smtClean="0">
                  <a:solidFill>
                    <a:srgbClr val="FF0000"/>
                  </a:solidFill>
                </a:rPr>
                <a:t>bridge</a:t>
              </a:r>
              <a:endParaRPr lang="it-IT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5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/>
              <a:t>i</a:t>
            </a:r>
            <a:r>
              <a:rPr lang="fr-FR" sz="1600" dirty="0" smtClean="0"/>
              <a:t>ntroduction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o 50"/>
          <p:cNvGrpSpPr/>
          <p:nvPr/>
        </p:nvGrpSpPr>
        <p:grpSpPr>
          <a:xfrm>
            <a:off x="899592" y="2060848"/>
            <a:ext cx="7325364" cy="2376264"/>
            <a:chOff x="899592" y="2060848"/>
            <a:chExt cx="7325364" cy="2376264"/>
          </a:xfrm>
        </p:grpSpPr>
        <p:sp>
          <p:nvSpPr>
            <p:cNvPr id="41" name="Rettangolo 24"/>
            <p:cNvSpPr/>
            <p:nvPr/>
          </p:nvSpPr>
          <p:spPr>
            <a:xfrm>
              <a:off x="899592" y="2060848"/>
              <a:ext cx="5328592" cy="20882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CasellaDiTesto 29"/>
            <p:cNvSpPr txBox="1"/>
            <p:nvPr/>
          </p:nvSpPr>
          <p:spPr>
            <a:xfrm>
              <a:off x="899592" y="3790781"/>
              <a:ext cx="559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 = </a:t>
              </a:r>
              <a:r>
                <a:rPr lang="it-IT" dirty="0" err="1" smtClean="0"/>
                <a:t>t</a:t>
              </a:r>
              <a:endParaRPr lang="it-IT" dirty="0" smtClean="0"/>
            </a:p>
            <a:p>
              <a:endParaRPr lang="it-IT" dirty="0"/>
            </a:p>
          </p:txBody>
        </p:sp>
        <p:sp>
          <p:nvSpPr>
            <p:cNvPr id="44" name="CasellaDiTesto 30"/>
            <p:cNvSpPr txBox="1"/>
            <p:nvPr/>
          </p:nvSpPr>
          <p:spPr>
            <a:xfrm>
              <a:off x="1268769" y="3934797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0</a:t>
              </a:r>
              <a:endParaRPr lang="it-IT" sz="1000" dirty="0"/>
            </a:p>
          </p:txBody>
        </p:sp>
        <p:sp>
          <p:nvSpPr>
            <p:cNvPr id="18" name="CasellaDiTesto 41"/>
            <p:cNvSpPr txBox="1"/>
            <p:nvPr/>
          </p:nvSpPr>
          <p:spPr>
            <a:xfrm>
              <a:off x="6732240" y="2348880"/>
              <a:ext cx="1492716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nonstationary</a:t>
              </a:r>
            </a:p>
            <a:p>
              <a:pPr algn="ctr"/>
              <a:r>
                <a:rPr lang="it-IT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(jump)</a:t>
              </a:r>
              <a:endParaRPr lang="it-IT" dirty="0" smtClean="0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3945043" y="548680"/>
            <a:ext cx="1239314" cy="461665"/>
          </a:xfrm>
          <a:prstGeom prst="rect">
            <a:avLst/>
          </a:prstGeom>
          <a:solidFill>
            <a:srgbClr val="92D050">
              <a:alpha val="78039"/>
            </a:srgbClr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796940" y="-27384"/>
            <a:ext cx="353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What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is</a:t>
            </a:r>
            <a:r>
              <a:rPr lang="it-IT" sz="3600" dirty="0" smtClean="0">
                <a:solidFill>
                  <a:srgbClr val="FF0000"/>
                </a:solidFill>
              </a:rPr>
              <a:t> the goal ?</a:t>
            </a:r>
            <a:endParaRPr lang="it-IT" sz="3600" dirty="0">
              <a:solidFill>
                <a:srgbClr val="FF0000"/>
              </a:solidFill>
            </a:endParaRPr>
          </a:p>
        </p:txBody>
      </p:sp>
      <p:grpSp>
        <p:nvGrpSpPr>
          <p:cNvPr id="3" name="Gruppo 14"/>
          <p:cNvGrpSpPr/>
          <p:nvPr/>
        </p:nvGrpSpPr>
        <p:grpSpPr>
          <a:xfrm>
            <a:off x="3875420" y="1016876"/>
            <a:ext cx="1378262" cy="962999"/>
            <a:chOff x="3875420" y="1016876"/>
            <a:chExt cx="1378262" cy="962999"/>
          </a:xfrm>
        </p:grpSpPr>
        <p:sp>
          <p:nvSpPr>
            <p:cNvPr id="12" name="Freccia in giù 11"/>
            <p:cNvSpPr/>
            <p:nvPr/>
          </p:nvSpPr>
          <p:spPr>
            <a:xfrm>
              <a:off x="4420684" y="1016876"/>
              <a:ext cx="288032" cy="288032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875420" y="1333544"/>
              <a:ext cx="1378262" cy="646331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3600" dirty="0" smtClean="0">
                  <a:solidFill>
                    <a:srgbClr val="FF0000"/>
                  </a:solidFill>
                </a:rPr>
                <a:t>bridge</a:t>
              </a:r>
              <a:endParaRPr lang="it-IT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Rettangolo 23"/>
          <p:cNvSpPr/>
          <p:nvPr/>
        </p:nvSpPr>
        <p:spPr>
          <a:xfrm>
            <a:off x="2987824" y="4509120"/>
            <a:ext cx="5328592" cy="20882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Ovale 4"/>
          <p:cNvSpPr/>
          <p:nvPr/>
        </p:nvSpPr>
        <p:spPr>
          <a:xfrm>
            <a:off x="4191711" y="594928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5"/>
          <p:cNvSpPr/>
          <p:nvPr/>
        </p:nvSpPr>
        <p:spPr>
          <a:xfrm>
            <a:off x="5612364" y="5926967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6"/>
          <p:cNvSpPr/>
          <p:nvPr/>
        </p:nvSpPr>
        <p:spPr>
          <a:xfrm>
            <a:off x="3419872" y="606104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7"/>
          <p:cNvSpPr/>
          <p:nvPr/>
        </p:nvSpPr>
        <p:spPr>
          <a:xfrm>
            <a:off x="7452320" y="57730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1 9"/>
          <p:cNvCxnSpPr>
            <a:stCxn id="34" idx="5"/>
            <a:endCxn id="27" idx="5"/>
          </p:cNvCxnSpPr>
          <p:nvPr/>
        </p:nvCxnSpPr>
        <p:spPr>
          <a:xfrm>
            <a:off x="4644624" y="5463283"/>
            <a:ext cx="1152128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20"/>
          <p:cNvSpPr txBox="1"/>
          <p:nvPr/>
        </p:nvSpPr>
        <p:spPr>
          <a:xfrm>
            <a:off x="5796136" y="59492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</a:t>
            </a:r>
            <a:endParaRPr lang="it-IT" b="1" dirty="0"/>
          </a:p>
        </p:txBody>
      </p:sp>
      <p:sp>
        <p:nvSpPr>
          <p:cNvPr id="33" name="Ovale 22"/>
          <p:cNvSpPr/>
          <p:nvPr/>
        </p:nvSpPr>
        <p:spPr>
          <a:xfrm>
            <a:off x="3233665" y="4077072"/>
            <a:ext cx="2664296" cy="266429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2 43"/>
          <p:cNvCxnSpPr>
            <a:stCxn id="34" idx="7"/>
          </p:cNvCxnSpPr>
          <p:nvPr/>
        </p:nvCxnSpPr>
        <p:spPr>
          <a:xfrm flipV="1">
            <a:off x="4644624" y="4797153"/>
            <a:ext cx="1079504" cy="513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48"/>
          <p:cNvCxnSpPr>
            <a:stCxn id="34" idx="3"/>
          </p:cNvCxnSpPr>
          <p:nvPr/>
        </p:nvCxnSpPr>
        <p:spPr>
          <a:xfrm flipH="1">
            <a:off x="4283968" y="5463283"/>
            <a:ext cx="207904" cy="6300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51"/>
          <p:cNvGrpSpPr/>
          <p:nvPr/>
        </p:nvGrpSpPr>
        <p:grpSpPr>
          <a:xfrm>
            <a:off x="4932040" y="4653136"/>
            <a:ext cx="300242" cy="646331"/>
            <a:chOff x="7624841" y="4005064"/>
            <a:chExt cx="300242" cy="646331"/>
          </a:xfrm>
        </p:grpSpPr>
        <p:sp>
          <p:nvSpPr>
            <p:cNvPr id="39" name="CasellaDiTesto 52"/>
            <p:cNvSpPr txBox="1"/>
            <p:nvPr/>
          </p:nvSpPr>
          <p:spPr>
            <a:xfrm>
              <a:off x="7624841" y="4005064"/>
              <a:ext cx="2984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T</a:t>
              </a:r>
            </a:p>
            <a:p>
              <a:endParaRPr lang="it-IT" b="1" dirty="0"/>
            </a:p>
          </p:txBody>
        </p:sp>
        <p:sp>
          <p:nvSpPr>
            <p:cNvPr id="40" name="CasellaDiTesto 53"/>
            <p:cNvSpPr txBox="1"/>
            <p:nvPr/>
          </p:nvSpPr>
          <p:spPr>
            <a:xfrm>
              <a:off x="7740352" y="4149080"/>
              <a:ext cx="184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1000" b="1" dirty="0"/>
            </a:p>
          </p:txBody>
        </p:sp>
      </p:grpSp>
      <p:sp>
        <p:nvSpPr>
          <p:cNvPr id="38" name="CasellaDiTesto 55"/>
          <p:cNvSpPr txBox="1"/>
          <p:nvPr/>
        </p:nvSpPr>
        <p:spPr>
          <a:xfrm>
            <a:off x="5092681" y="5435932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edge</a:t>
            </a:r>
            <a:endParaRPr lang="it-IT" dirty="0"/>
          </a:p>
        </p:txBody>
      </p:sp>
      <p:sp>
        <p:nvSpPr>
          <p:cNvPr id="34" name="Ovale 3"/>
          <p:cNvSpPr/>
          <p:nvPr/>
        </p:nvSpPr>
        <p:spPr>
          <a:xfrm>
            <a:off x="4460236" y="5278895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5"/>
          <p:cNvSpPr txBox="1"/>
          <p:nvPr/>
        </p:nvSpPr>
        <p:spPr>
          <a:xfrm>
            <a:off x="7768857" y="6237312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 &lt; </a:t>
            </a:r>
            <a:r>
              <a:rPr lang="it-IT" dirty="0" err="1" smtClean="0"/>
              <a:t>t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24" name="CasellaDiTesto 26"/>
          <p:cNvSpPr txBox="1"/>
          <p:nvPr/>
        </p:nvSpPr>
        <p:spPr>
          <a:xfrm>
            <a:off x="8138034" y="638132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0</a:t>
            </a:r>
            <a:endParaRPr lang="it-IT" sz="1000" dirty="0"/>
          </a:p>
        </p:txBody>
      </p:sp>
      <p:grpSp>
        <p:nvGrpSpPr>
          <p:cNvPr id="15" name="Groupe 115"/>
          <p:cNvGrpSpPr/>
          <p:nvPr/>
        </p:nvGrpSpPr>
        <p:grpSpPr>
          <a:xfrm>
            <a:off x="5868144" y="3783531"/>
            <a:ext cx="2188057" cy="923330"/>
            <a:chOff x="5868144" y="3783531"/>
            <a:chExt cx="2188057" cy="923330"/>
          </a:xfrm>
        </p:grpSpPr>
        <p:cxnSp>
          <p:nvCxnSpPr>
            <p:cNvPr id="52" name="Connecteur droit avec flèche 113"/>
            <p:cNvCxnSpPr/>
            <p:nvPr/>
          </p:nvCxnSpPr>
          <p:spPr>
            <a:xfrm flipH="1">
              <a:off x="5868144" y="4245188"/>
              <a:ext cx="978626" cy="4079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114"/>
            <p:cNvSpPr txBox="1"/>
            <p:nvPr/>
          </p:nvSpPr>
          <p:spPr>
            <a:xfrm>
              <a:off x="6292513" y="3783531"/>
              <a:ext cx="176368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neuron</a:t>
              </a:r>
              <a:endParaRPr lang="fr-FR" dirty="0" smtClean="0"/>
            </a:p>
            <a:p>
              <a:pPr algn="ctr"/>
              <a:r>
                <a:rPr lang="fr-FR" dirty="0" smtClean="0"/>
                <a:t>local </a:t>
              </a:r>
            </a:p>
            <a:p>
              <a:pPr algn="ctr"/>
              <a:r>
                <a:rPr lang="fr-FR" dirty="0" err="1" smtClean="0"/>
                <a:t>threshold</a:t>
              </a:r>
              <a:endParaRPr lang="fr-FR" dirty="0"/>
            </a:p>
          </p:txBody>
        </p:sp>
      </p:grpSp>
      <p:grpSp>
        <p:nvGrpSpPr>
          <p:cNvPr id="16" name="Groupe 1"/>
          <p:cNvGrpSpPr/>
          <p:nvPr/>
        </p:nvGrpSpPr>
        <p:grpSpPr>
          <a:xfrm>
            <a:off x="3125979" y="2998693"/>
            <a:ext cx="520881" cy="646331"/>
            <a:chOff x="3125979" y="2998693"/>
            <a:chExt cx="520881" cy="646331"/>
          </a:xfrm>
        </p:grpSpPr>
        <p:grpSp>
          <p:nvGrpSpPr>
            <p:cNvPr id="17" name="Gruppo 32"/>
            <p:cNvGrpSpPr/>
            <p:nvPr/>
          </p:nvGrpSpPr>
          <p:grpSpPr>
            <a:xfrm>
              <a:off x="3125979" y="2998693"/>
              <a:ext cx="365901" cy="646331"/>
              <a:chOff x="7624841" y="4005064"/>
              <a:chExt cx="365901" cy="646331"/>
            </a:xfrm>
          </p:grpSpPr>
          <p:sp>
            <p:nvSpPr>
              <p:cNvPr id="58" name="CasellaDiTesto 33"/>
              <p:cNvSpPr txBox="1"/>
              <p:nvPr/>
            </p:nvSpPr>
            <p:spPr>
              <a:xfrm>
                <a:off x="7624841" y="4005064"/>
                <a:ext cx="290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x</a:t>
                </a:r>
              </a:p>
              <a:p>
                <a:endParaRPr lang="it-IT" b="1" dirty="0"/>
              </a:p>
            </p:txBody>
          </p:sp>
          <p:sp>
            <p:nvSpPr>
              <p:cNvPr id="59" name="CasellaDiTesto 34"/>
              <p:cNvSpPr txBox="1"/>
              <p:nvPr/>
            </p:nvSpPr>
            <p:spPr>
              <a:xfrm>
                <a:off x="7740352" y="4149080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 smtClean="0"/>
                  <a:t>0</a:t>
                </a:r>
                <a:endParaRPr lang="it-IT" sz="1000" b="1" dirty="0"/>
              </a:p>
            </p:txBody>
          </p:sp>
        </p:grpSp>
        <p:sp>
          <p:nvSpPr>
            <p:cNvPr id="57" name="Ovale 44"/>
            <p:cNvSpPr/>
            <p:nvPr/>
          </p:nvSpPr>
          <p:spPr>
            <a:xfrm>
              <a:off x="3502844" y="3141284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2123728" y="4870901"/>
            <a:ext cx="2128541" cy="417429"/>
            <a:chOff x="2123728" y="4870901"/>
            <a:chExt cx="2128541" cy="417429"/>
          </a:xfrm>
        </p:grpSpPr>
        <p:sp>
          <p:nvSpPr>
            <p:cNvPr id="63" name="ZoneTexte 114"/>
            <p:cNvSpPr txBox="1"/>
            <p:nvPr/>
          </p:nvSpPr>
          <p:spPr>
            <a:xfrm>
              <a:off x="2123728" y="4870901"/>
              <a:ext cx="1763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C00000"/>
                  </a:solidFill>
                </a:rPr>
                <a:t>first winner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64" name="Connecteur droit avec flèche 113"/>
            <p:cNvCxnSpPr/>
            <p:nvPr/>
          </p:nvCxnSpPr>
          <p:spPr>
            <a:xfrm>
              <a:off x="3563888" y="5085184"/>
              <a:ext cx="688381" cy="20314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o 55"/>
          <p:cNvGrpSpPr/>
          <p:nvPr/>
        </p:nvGrpSpPr>
        <p:grpSpPr>
          <a:xfrm>
            <a:off x="711209" y="6237312"/>
            <a:ext cx="2564647" cy="383951"/>
            <a:chOff x="711209" y="6237312"/>
            <a:chExt cx="2564647" cy="383951"/>
          </a:xfrm>
        </p:grpSpPr>
        <p:sp>
          <p:nvSpPr>
            <p:cNvPr id="67" name="ZoneTexte 114"/>
            <p:cNvSpPr txBox="1"/>
            <p:nvPr/>
          </p:nvSpPr>
          <p:spPr>
            <a:xfrm>
              <a:off x="711209" y="6251931"/>
              <a:ext cx="1763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C00000"/>
                  </a:solidFill>
                </a:rPr>
                <a:t>second winner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68" name="Connecteur droit avec flèche 113"/>
            <p:cNvCxnSpPr/>
            <p:nvPr/>
          </p:nvCxnSpPr>
          <p:spPr>
            <a:xfrm flipV="1">
              <a:off x="2339752" y="6237312"/>
              <a:ext cx="936104" cy="228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o 60"/>
          <p:cNvGrpSpPr/>
          <p:nvPr/>
        </p:nvGrpSpPr>
        <p:grpSpPr>
          <a:xfrm>
            <a:off x="316521" y="4355812"/>
            <a:ext cx="4143715" cy="1736868"/>
            <a:chOff x="316521" y="4355812"/>
            <a:chExt cx="4143715" cy="1736868"/>
          </a:xfrm>
        </p:grpSpPr>
        <p:cxnSp>
          <p:nvCxnSpPr>
            <p:cNvPr id="72" name="Connettore 1 71"/>
            <p:cNvCxnSpPr>
              <a:stCxn id="28" idx="7"/>
              <a:endCxn id="34" idx="2"/>
            </p:cNvCxnSpPr>
            <p:nvPr/>
          </p:nvCxnSpPr>
          <p:spPr>
            <a:xfrm flipV="1">
              <a:off x="3604260" y="5386907"/>
              <a:ext cx="855976" cy="70577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asellaDiTesto 55"/>
            <p:cNvSpPr txBox="1"/>
            <p:nvPr/>
          </p:nvSpPr>
          <p:spPr>
            <a:xfrm>
              <a:off x="3351529" y="5445224"/>
              <a:ext cx="644407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edge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CasellaDiTesto 55"/>
            <p:cNvSpPr txBox="1"/>
            <p:nvPr/>
          </p:nvSpPr>
          <p:spPr>
            <a:xfrm>
              <a:off x="316521" y="4355812"/>
              <a:ext cx="3031343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Competitive </a:t>
              </a:r>
              <a:r>
                <a:rPr lang="it-IT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Hebbian</a:t>
              </a:r>
              <a:r>
                <a:rPr lang="it-IT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</a:t>
              </a:r>
              <a:endPara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2" name="Group 1"/>
          <p:cNvGrpSpPr/>
          <p:nvPr/>
        </p:nvGrpSpPr>
        <p:grpSpPr>
          <a:xfrm>
            <a:off x="3595581" y="3284984"/>
            <a:ext cx="1048427" cy="2025547"/>
            <a:chOff x="3595581" y="3284984"/>
            <a:chExt cx="1048427" cy="2025547"/>
          </a:xfrm>
        </p:grpSpPr>
        <p:cxnSp>
          <p:nvCxnSpPr>
            <p:cNvPr id="65" name="Connettore 1 36"/>
            <p:cNvCxnSpPr>
              <a:endCxn id="34" idx="1"/>
            </p:cNvCxnSpPr>
            <p:nvPr/>
          </p:nvCxnSpPr>
          <p:spPr>
            <a:xfrm>
              <a:off x="3595581" y="3284984"/>
              <a:ext cx="896291" cy="202554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sellaDiTesto 54"/>
            <p:cNvSpPr txBox="1"/>
            <p:nvPr/>
          </p:nvSpPr>
          <p:spPr>
            <a:xfrm>
              <a:off x="3860139" y="3501008"/>
              <a:ext cx="783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bridge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TextBox 53"/>
          <p:cNvSpPr txBox="1"/>
          <p:nvPr/>
        </p:nvSpPr>
        <p:spPr>
          <a:xfrm>
            <a:off x="0" y="65879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/>
              <a:t>i</a:t>
            </a:r>
            <a:r>
              <a:rPr lang="fr-FR" sz="1600" dirty="0" smtClean="0"/>
              <a:t>ntroduction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CCA      GCCA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algorithm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fr-FR" sz="1600" dirty="0" err="1" smtClean="0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of bridges      simulations      application      conclusions   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11177</TotalTime>
  <Words>3421</Words>
  <Application>Microsoft Office PowerPoint</Application>
  <PresentationFormat>Presentazione su schermo (4:3)</PresentationFormat>
  <Paragraphs>773</Paragraphs>
  <Slides>55</Slides>
  <Notes>1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7" baseType="lpstr">
      <vt:lpstr>Office Theme</vt:lpstr>
      <vt:lpstr>Equation</vt:lpstr>
      <vt:lpstr>Growing Curvilinear Component Analysis  (GCCA)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Simulations</vt:lpstr>
      <vt:lpstr>Simulations</vt:lpstr>
      <vt:lpstr>Simulations</vt:lpstr>
      <vt:lpstr>Simulations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Conclusions</vt:lpstr>
      <vt:lpstr>Diapositiva 51</vt:lpstr>
      <vt:lpstr>Diapositiva 52</vt:lpstr>
      <vt:lpstr>Diapositiva 53</vt:lpstr>
      <vt:lpstr>Diapositiva 54</vt:lpstr>
      <vt:lpstr>Diapositiva 55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exin</dc:creator>
  <cp:lastModifiedBy>pc</cp:lastModifiedBy>
  <cp:revision>293</cp:revision>
  <dcterms:created xsi:type="dcterms:W3CDTF">2015-05-12T13:46:54Z</dcterms:created>
  <dcterms:modified xsi:type="dcterms:W3CDTF">2019-05-19T14:41:32Z</dcterms:modified>
</cp:coreProperties>
</file>